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48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1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4660"/>
  </p:normalViewPr>
  <p:slideViewPr>
    <p:cSldViewPr>
      <p:cViewPr varScale="1">
        <p:scale>
          <a:sx n="70" d="100"/>
          <a:sy n="70" d="100"/>
        </p:scale>
        <p:origin x="198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5889BE38-547C-4B28-A9C3-A45630619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20DF083E-B5E1-49B9-9715-51B9FF83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30D10787-4E85-49CB-B794-A9A34A3EB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DD840735-3FCC-45E8-98BF-87DCA62B13F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A874F72-1AA4-4521-B629-986988885D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D978950D-A523-46D1-A8D0-9F9461A5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A796C52-EAA5-4252-962A-16A383700D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78E0A85C-23F3-4B64-BAF0-5F7860D415D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DC1B87D-1FE4-4360-88C6-F91FD0106A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FAC3AC-2717-487F-AD35-E885BCC4E0BD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148</a:t>
            </a:fld>
            <a:endParaRPr lang="en-US" altLang="el-GR" dirty="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174D63BC-C746-4549-9C0C-BC82F7346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856438FC-1CAD-4720-B77F-EB2B567D6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3863A15-F959-422B-8E5A-5E0D240B12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DC4B18-1051-44D9-B11E-61B25E0FE1FC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157</a:t>
            </a:fld>
            <a:endParaRPr lang="en-US" altLang="el-GR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86AB3F5-1822-45C3-9299-D64618058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A9C4C1B-AEEF-48B7-BFC7-F8BCF7451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E1CF4AE-B57D-41A5-B444-F7DA75852E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069B6C-66A9-437F-AD2D-8AEAF195DB82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158</a:t>
            </a:fld>
            <a:endParaRPr lang="en-US" altLang="el-GR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26431D2-AEEA-4758-BB15-F3E1E705B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A513DE89-D4BF-4224-9319-F51F5C640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CEAF840-96FC-4DF5-B29E-9AEC613D1C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D2E5A9-9F32-46AA-800F-15838B2ECFAD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159</a:t>
            </a:fld>
            <a:endParaRPr lang="en-US" altLang="el-GR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F31A9656-EB38-42BC-A39A-3343694EA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11F3D91-BEAE-4C09-B6ED-080ABF248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B943825-EEB0-4107-8C2E-F3F35D3EB0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F7EFCD-FBED-4F99-8F39-944C1DEB83C3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160</a:t>
            </a:fld>
            <a:endParaRPr lang="en-US" altLang="el-GR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C37A7E80-3AE7-4120-91A4-5D2686252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EC5AFF08-C6A1-47FD-8B6C-63A8A8EA7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371A027-DB3B-449E-BD18-F14483E657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C902A3-AB38-465A-8D57-A7607172237E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161</a:t>
            </a:fld>
            <a:endParaRPr lang="en-US" altLang="el-GR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5899A898-383A-4FE2-9615-4167F9D99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FEBBAEF4-7331-442C-920E-5581BF890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D8A5463-AB3F-4156-89A5-EFBB6356C6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D58250-2A4B-46DB-8705-CEA83019B0E5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162</a:t>
            </a:fld>
            <a:endParaRPr lang="en-US" altLang="el-GR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0C669712-DD28-4EDA-BF4B-C938C7B74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8D99911D-4113-47C6-89EF-17E5611A7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682C9BB-0202-47B2-8E07-582EC481CD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A5D72A-AD85-46F6-80C1-B00B4A886127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163</a:t>
            </a:fld>
            <a:endParaRPr lang="en-US" altLang="el-GR"/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D5003805-D638-4526-ADDF-1BB28CF36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62611F8-A416-4864-BCF3-A2CCB7E81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680A899-8D25-4693-B97B-1AAD3B486F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E79C67-3AA9-448A-B519-7799EFA090F9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164</a:t>
            </a:fld>
            <a:endParaRPr lang="en-US" altLang="el-GR"/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979D0515-1244-40C7-B225-0750834B1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D926F277-08E9-48F4-80F1-686A7B6FE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F1AD0D8-477D-47CA-BB7C-F6F7E1F0C5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BAEFDD-6441-4EC3-BBCD-0C70C2134D78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165</a:t>
            </a:fld>
            <a:endParaRPr lang="en-US" altLang="el-GR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FFF32F88-C192-4DF8-B3EB-C46B6A8C8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BB84A035-CA31-408F-93CA-B7815F568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578594-E68F-4E93-90BE-7042DCE6F7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346EF7-7A5A-4CA2-9F55-523B35E73B4D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166</a:t>
            </a:fld>
            <a:endParaRPr lang="en-US" altLang="el-GR"/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28402F4C-1F28-4F36-97B3-B63F578B9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CC5584B3-A14F-4615-8BF2-DFF7E582E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C1C62DE-7DFA-4A21-A3DE-B9CFB83BA8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E01F59-F730-4CA9-BCE1-15E031544712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149</a:t>
            </a:fld>
            <a:endParaRPr lang="en-US" altLang="el-GR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E95BD147-AAAE-4415-A1CC-4E9D7990A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B0CE4208-D36B-4D89-AB5F-4D161B2E0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C2CE373-3F4E-4857-B23B-29574FAECA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CDFCA4-3C9A-459D-86AC-607BFBFC4AAF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167</a:t>
            </a:fld>
            <a:endParaRPr lang="en-US" altLang="el-GR"/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8E83D741-A1ED-4F1C-984F-754B9D671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B2B9E2F0-EF74-40D8-8D63-E49375D25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9A8DFBA-6F01-4999-B669-6817BB3C13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68B5C7-9969-417A-8FF5-8416715D734C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168</a:t>
            </a:fld>
            <a:endParaRPr lang="en-US" altLang="el-GR"/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23F6A852-A5A5-4B20-A60B-8FEC80CCC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7A1CE9BA-3D8D-4B2A-8574-AF1912159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078539E-18B5-44F9-9CF7-64561EF34A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6830B5-FC9B-4063-9766-D2BF28100CB6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169</a:t>
            </a:fld>
            <a:endParaRPr lang="en-US" altLang="el-G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5B1B81BF-58FE-4CEB-B80B-797A3EDDD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564369CC-1B9B-44B1-8AE2-7D05F143C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578594-E68F-4E93-90BE-7042DCE6F7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346EF7-7A5A-4CA2-9F55-523B35E73B4D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170</a:t>
            </a:fld>
            <a:endParaRPr lang="en-US" altLang="el-GR"/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28402F4C-1F28-4F36-97B3-B63F578B9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CC5584B3-A14F-4615-8BF2-DFF7E582E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0450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D32C6D1-062B-43F6-A832-9AC8349F1C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3666F0-5442-47BE-BF1D-C74C04ABAC5F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171</a:t>
            </a:fld>
            <a:endParaRPr lang="en-US" altLang="el-GR"/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77704045-AA35-4EC5-A786-B823E88FB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18C401D-F5E7-4FDB-95E6-6E8DBEBD6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EAA2CF3-9DA9-4976-93C2-1AC5EAD90D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C9D20E-E650-48DF-B3E9-937BD98F2D80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172</a:t>
            </a:fld>
            <a:endParaRPr lang="en-US" altLang="el-GR"/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E2F390EF-3585-494B-8A3D-C5B8C68EC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6EEE3050-E391-41A5-8765-D7A9EC465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B949729-CA2C-43C5-A917-A31E28DCFD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4D5BC8-8317-4A2D-A8E9-367B4F1E4114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173</a:t>
            </a:fld>
            <a:endParaRPr lang="en-US" altLang="el-GR"/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31BD2554-597D-424A-BEF4-2E42B59F3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4F7B7D8B-C130-4911-BB87-51888BDFD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E4610D5-555D-41B3-ABB9-A4F61B348C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A66DF8-8498-4DF0-AE13-6F5888F024FD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174</a:t>
            </a:fld>
            <a:endParaRPr lang="en-US" altLang="el-GR"/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8A93586B-4D0E-4ED1-BB53-17682ADC7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473801B9-0FD8-47A5-AC86-43541F83A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20B0EB7-C80C-4108-8E6E-1888CAD63F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93BC68-EE9E-45A3-937E-49EF8E5F9362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175</a:t>
            </a:fld>
            <a:endParaRPr lang="en-US" altLang="el-GR"/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A0C3085D-AA91-461F-955D-250BDA249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7142AC31-9602-436D-90B6-16CC666A9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E0D83F5-A834-4EED-8EA3-4B4E6ED3CC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A8C4FA-B437-45A6-86BA-732010FCF5A5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176</a:t>
            </a:fld>
            <a:endParaRPr lang="en-US" altLang="el-GR"/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6BE4FB1D-24C4-4B5E-AE87-5AB7CE46D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B1B5B7F0-03F2-4774-9BD9-56296D79A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D4BE7D9-7E6B-4263-99BA-23E7A5FD89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86E179-8E11-46BF-84D1-DD7D2710C5E5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150</a:t>
            </a:fld>
            <a:endParaRPr lang="en-US" altLang="el-GR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F0CD89-73F3-44A4-9D98-7E74ED020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55E3C212-488A-45B0-A6C0-D4E40CB4A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7144570-17AC-4C3D-8AA2-96AEB38741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7ADA8B-691A-4544-A020-517C64399BFA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177</a:t>
            </a:fld>
            <a:endParaRPr lang="en-US" altLang="el-GR"/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A83A68C0-3703-406B-9F33-B88CC5C33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4299D6BC-8897-481E-B27C-A1F0C2E44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4604EFE-A9D0-4E13-A8D3-2D95013E15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D9EB21-9E26-41B5-B48E-E1981CDC10B7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178</a:t>
            </a:fld>
            <a:endParaRPr lang="en-US" altLang="el-GR"/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7B01E4A9-BFDC-4529-857C-F0F7FC169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63B4C408-F353-49E0-A08E-04E9A1E6E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F1F5E05-E55F-4139-9FCC-DBBD69203B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5DDE69-D17E-4113-B5F8-A94FB1247BEF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179</a:t>
            </a:fld>
            <a:endParaRPr lang="en-US" altLang="el-GR"/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4864F567-22E5-4B11-BF8E-8F62C0C02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E675BA4B-6C1C-4461-9509-A013AB165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D58B8D7D-CF3A-46A8-B790-3D3E5DAE33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C8E8FF-2F57-4A47-8A76-F25DDEBDD122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180</a:t>
            </a:fld>
            <a:endParaRPr lang="en-US" altLang="el-GR"/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46ACD244-502B-46F9-98B9-8D7A573F8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FD8774B5-EE86-4613-8792-8F80F032C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4E3D57E-D5D6-417D-AA30-B1177E83DB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00BD5C-3EE1-4D5C-AE7F-14A6A82C662E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181</a:t>
            </a:fld>
            <a:endParaRPr lang="en-US" altLang="el-GR"/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59C49342-8329-4D2A-A3B9-AF36F0EFDE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AF6698B1-3763-49BB-86AB-8B834A915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D9E6C27-1E53-4B8E-9206-A5649CA7A8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1B77B2-BA9D-4CD8-BC7E-4E2F50FFDE6A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182</a:t>
            </a:fld>
            <a:endParaRPr lang="en-US" altLang="el-GR"/>
          </a:p>
        </p:txBody>
      </p:sp>
      <p:sp>
        <p:nvSpPr>
          <p:cNvPr id="71683" name="Rectangle 1">
            <a:extLst>
              <a:ext uri="{FF2B5EF4-FFF2-40B4-BE49-F238E27FC236}">
                <a16:creationId xmlns:a16="http://schemas.microsoft.com/office/drawing/2014/main" id="{068EFBC9-D6A6-4528-A51F-AD1EA6E21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CEFF41A3-2EBB-47B0-AC3A-EC1D4294C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C7ADBFA-F42D-423F-A7BE-682082B3D3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4B6AE1-41F2-43F5-9800-E449073A7A32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183</a:t>
            </a:fld>
            <a:endParaRPr lang="en-US" altLang="el-GR"/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7F82069B-4B2E-4A61-8ACA-65FF40DBC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2BA1C3C9-22B6-4270-AE8B-B04B26BA7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8B5E01A-E6E5-40B5-82B9-EE961424F9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073A78-2A19-4A31-8BEC-61066F12B774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151</a:t>
            </a:fld>
            <a:endParaRPr lang="en-US" altLang="el-GR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90953186-BF50-440E-9098-AB6B58863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FC8FB23F-5EB9-4966-B8DE-B27967F29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817BA43-EAC7-4A0B-8745-D561041E2F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4F3419-D904-4382-BEE2-90E026FE8409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152</a:t>
            </a:fld>
            <a:endParaRPr lang="en-US" altLang="el-GR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4016FCA8-A709-44CA-B54D-7D3689C60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F63C6EA4-679C-4B53-8194-2FFA8AF1B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CE691EB-E999-455B-A502-37C82C3D9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B4CF3F-188B-46C3-B627-2F9C713FB357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153</a:t>
            </a:fld>
            <a:endParaRPr lang="en-US" altLang="el-GR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DBD156C5-54D6-403D-B67F-B7CDEEF7C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39C2D94-744E-418E-8160-2C5BC755A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953938A-53AD-4A39-BDEF-0378EEA3BA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C94B9-622C-4A7A-8BC6-2EA240A3AE92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154</a:t>
            </a:fld>
            <a:endParaRPr lang="en-US" altLang="el-GR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D8013C1C-9CBD-45CB-A380-F76ACF734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6C5688C4-7245-4FEC-B23B-CDECD5928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ED588BC-22E8-4681-8D4E-D3743F080A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B9DB2E-321E-4382-8EEF-8E75526A0F87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155</a:t>
            </a:fld>
            <a:endParaRPr lang="en-US" altLang="el-GR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3E2C76EB-CB37-4E8C-974E-529D02D77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9D938CE9-3398-4E8C-A5C1-E452AAF9D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5B229C1-BF35-464C-AA08-27A9D81597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D7114F-0FCB-4BAE-BF2A-45A712E69B0E}" type="slidenum">
              <a:rPr lang="en-US" altLang="el-GR" smtClean="0"/>
              <a:pPr>
                <a:spcBef>
                  <a:spcPct val="0"/>
                </a:spcBef>
                <a:buClrTx/>
                <a:buFontTx/>
                <a:buNone/>
              </a:pPr>
              <a:t>156</a:t>
            </a:fld>
            <a:endParaRPr lang="en-US" altLang="el-GR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D30629FD-D4D6-40F5-BCA2-ECDC6E66A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D6059AE-5481-4B97-B2D3-F72F4BA54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BD178-823E-443E-8D59-C7B516CB0C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C06CC-9032-43F3-A374-728AD3B1B1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02A2-96B7-4F40-93C8-AD46BB0CBEC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83011-DB63-4AE1-A737-A29842ED618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098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B7F413-1413-4F9E-8AAA-00FE98A62D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3053D-07FF-4835-B4EE-055C8E7B9A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68637-4BD8-426B-97FA-9C935876D6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8157-05B9-4F39-9665-C63FA4A5568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6986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CE5E1-4FED-4E4B-9AA4-7942C1D4B4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38022-E86C-461A-A152-CE3F2A0C17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A5474-9365-4009-8503-6E003C44EA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C99D-E8D7-4289-AEF3-4C42608601E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6022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741C0D-A82E-4FD8-AB55-F3B28B10C6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2986B-BDFA-4408-898C-12713E4BF6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076E1-31C1-49DA-8985-48161BA823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3F8F-70A8-43D1-85C0-92D6D3FBCA4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3329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316FBD-AD54-44D1-BBD3-BAFE402BC6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EBDAB-9B06-4889-BFEC-124431F033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B3975-3675-400F-BC71-94B4C07F3D6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0513D-CEEE-4EE4-ABF0-757F3E84B82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8993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39B2A-2A45-4999-AFFE-7F0A7109BC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20AB86-BFD2-4B59-9099-89B0A7A813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432036-4F19-4140-A9BA-0AFEC679AB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E726-1556-442F-83E4-0D92A7DED8E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1483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B199266-0C13-4469-A3C1-F5D7070AC3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D4D8610-2847-4111-B61F-EC1FEF821B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4D88598-54F6-49FD-9635-AC7011E9D2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5A46-42C4-4534-89DA-B138FEEC939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6461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951298E-9F45-4850-B4B3-0239206964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BBAE4F-77C7-40AA-B686-51B9718D5C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9B17C0-BBB3-4971-A163-9D481964D8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9E9D-D25E-455B-8998-B01BEADB09F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1025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E8A592E-8C06-46FC-9EA3-6666135E7FF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7BD61A-08A2-45FD-A93C-2829F6B53D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80D9DB-8AF2-4A85-A86A-95228A70462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C1CE7-DDBC-47DF-84D8-9E4E07F435E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6469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0CD033-1BD1-4EB1-9788-4F4D24FA15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5500FB-B039-40A1-BE0D-D5D01A0BC72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E2A7AA-2AEC-43AE-8286-B82DCEC2C8E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2E4B9-85A7-4CA7-8783-B73CA9979BA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738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3574C-39DC-41E9-8DCC-E840186F6E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777093-B465-4A22-B7C6-C27FCBD8F48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27126B6-E91E-4B08-8991-F2284CC487F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C41AD-8386-44A7-BE42-1F8A9D4FAE7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155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EFDD464-C908-4054-9389-96C440100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E32140C-659E-4312-A03F-17B802A40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the outline text format</a:t>
            </a:r>
          </a:p>
          <a:p>
            <a:pPr lvl="1"/>
            <a:r>
              <a:rPr lang="en-GB" altLang="el-GR"/>
              <a:t>Second Outline Level</a:t>
            </a:r>
          </a:p>
          <a:p>
            <a:pPr lvl="2"/>
            <a:r>
              <a:rPr lang="en-GB" altLang="el-GR"/>
              <a:t>Third Outline Level</a:t>
            </a:r>
          </a:p>
          <a:p>
            <a:pPr lvl="3"/>
            <a:r>
              <a:rPr lang="en-GB" altLang="el-GR"/>
              <a:t>Fourth Outline Level</a:t>
            </a:r>
          </a:p>
          <a:p>
            <a:pPr lvl="4"/>
            <a:r>
              <a:rPr lang="en-GB" altLang="el-GR"/>
              <a:t>Fifth Outline Level</a:t>
            </a:r>
          </a:p>
          <a:p>
            <a:pPr lvl="4"/>
            <a:r>
              <a:rPr lang="en-GB" altLang="el-GR"/>
              <a:t>Sixth Outline Level</a:t>
            </a:r>
          </a:p>
          <a:p>
            <a:pPr lvl="4"/>
            <a:r>
              <a:rPr lang="en-GB" altLang="el-GR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08373A-DDFD-470B-8622-EA174627536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r>
              <a:rPr lang="el-GR" altLang="el-GR"/>
              <a:t>02/12/2020</a:t>
            </a:r>
            <a:endParaRPr lang="en-US" altLang="el-G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9BCB98-D1A5-4DC2-9548-E0B50D7889B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el-GR"/>
              <a:t>Structural VHDL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B529BB-CB16-403A-B01D-64EFFA3925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8F0278A6-765E-4F5D-B792-4D4E9D2BF29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Noto Sans CJK S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Noto Sans CJK S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Noto Sans CJK S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Noto Sans CJK S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Noto Sans CJK S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Noto Sans CJK S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Noto Sans CJK S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Noto Sans CJK S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D7791CF3-BE9D-441A-B113-B67B2FE1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3600" dirty="0">
                <a:solidFill>
                  <a:srgbClr val="3333CC"/>
                </a:solidFill>
              </a:rPr>
              <a:t>Structural VHDL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069399A5-C649-4BEF-AB1B-7F623C086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Structural VHDL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l-GR" altLang="el-GR" sz="2400" dirty="0">
                <a:solidFill>
                  <a:srgbClr val="CC0000"/>
                </a:solidFill>
              </a:rPr>
              <a:t>Παράδειγμα </a:t>
            </a:r>
            <a:r>
              <a:rPr lang="en-US" altLang="el-GR" sz="2400" dirty="0">
                <a:solidFill>
                  <a:srgbClr val="CC0000"/>
                </a:solidFill>
              </a:rPr>
              <a:t>Multiplexer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Component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Component specification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Port map command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Unconnected outputs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Unconnected inputs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Generic map command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Generate command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n-US" altLang="el-GR" sz="2400" dirty="0">
                <a:solidFill>
                  <a:srgbClr val="CC0000"/>
                </a:solidFill>
              </a:rPr>
              <a:t>Configuration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l-GR" altLang="el-GR" sz="2400" dirty="0">
                <a:solidFill>
                  <a:srgbClr val="CC0000"/>
                </a:solidFill>
              </a:rPr>
              <a:t>Παράδειγμα 4</a:t>
            </a:r>
            <a:r>
              <a:rPr lang="en-US" altLang="el-GR" sz="2400" dirty="0">
                <a:solidFill>
                  <a:srgbClr val="CC0000"/>
                </a:solidFill>
              </a:rPr>
              <a:t>-bit Adder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Times New Roman" panose="02020603050405020304" pitchFamily="18" charset="0"/>
              <a:buChar char="•"/>
            </a:pPr>
            <a:r>
              <a:rPr lang="el-GR" altLang="el-GR" sz="2400" dirty="0">
                <a:solidFill>
                  <a:srgbClr val="CC0000"/>
                </a:solidFill>
              </a:rPr>
              <a:t>Ασκήσεις - Προβλήματα</a:t>
            </a:r>
          </a:p>
        </p:txBody>
      </p:sp>
      <p:sp>
        <p:nvSpPr>
          <p:cNvPr id="3076" name="Date Placeholder 4">
            <a:extLst>
              <a:ext uri="{FF2B5EF4-FFF2-40B4-BE49-F238E27FC236}">
                <a16:creationId xmlns:a16="http://schemas.microsoft.com/office/drawing/2014/main" id="{F1E361A3-5B34-44FD-AC93-F167418406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 dirty="0">
              <a:cs typeface="DejaVu Sans" charset="0"/>
            </a:endParaRPr>
          </a:p>
        </p:txBody>
      </p:sp>
      <p:sp>
        <p:nvSpPr>
          <p:cNvPr id="3077" name="Footer Placeholder 5">
            <a:extLst>
              <a:ext uri="{FF2B5EF4-FFF2-40B4-BE49-F238E27FC236}">
                <a16:creationId xmlns:a16="http://schemas.microsoft.com/office/drawing/2014/main" id="{94A2A011-49B2-405C-9CBB-FD8E4B78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 dirty="0">
                <a:cs typeface="DejaVu Sans" charset="0"/>
              </a:rPr>
              <a:t>Structural VHDL</a:t>
            </a:r>
          </a:p>
        </p:txBody>
      </p:sp>
      <p:sp>
        <p:nvSpPr>
          <p:cNvPr id="3078" name="Slide Number Placeholder 6">
            <a:extLst>
              <a:ext uri="{FF2B5EF4-FFF2-40B4-BE49-F238E27FC236}">
                <a16:creationId xmlns:a16="http://schemas.microsoft.com/office/drawing/2014/main" id="{472BC611-79CD-4FF6-9C80-25F40ADA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C1D6-9EEE-41E2-945F-71ABE0B4655A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148</a:t>
            </a:fld>
            <a:endParaRPr lang="en-US" altLang="el-GR" sz="1400" dirty="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065DE0A0-CF5E-427D-B759-D178E976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Component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53A2431B-1928-40D1-B1AA-010518E9A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3CE50607-CCF0-47D2-B5FD-9EA83B47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324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F4E717B8-7314-49D0-B9E4-50267E6A57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4F94F789-A039-4B3C-9D94-2FB69F7F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6705A664-93F6-4732-8086-25C5A31F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9108A5-F590-4FE5-B077-617B7C98548B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157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1549CA4D-88B9-4804-A8B2-A21E60AB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Component specification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CEEFAFF3-5DA6-4CEB-8467-F9EFA34E6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Ο ορισμός (</a:t>
            </a:r>
            <a:r>
              <a:rPr lang="en-US" altLang="el-GR" sz="2000"/>
              <a:t>specification</a:t>
            </a:r>
            <a:r>
              <a:rPr lang="el-GR" altLang="el-GR" sz="2000"/>
              <a:t>) ενός </a:t>
            </a:r>
            <a:r>
              <a:rPr lang="en-US" altLang="el-GR" sz="2000"/>
              <a:t>component</a:t>
            </a:r>
            <a:r>
              <a:rPr lang="el-GR" altLang="el-GR" sz="2000"/>
              <a:t> γίνεται με την εντολή </a:t>
            </a:r>
            <a:r>
              <a:rPr lang="en-US" altLang="el-GR" sz="2000" u="sng"/>
              <a:t>Use</a:t>
            </a:r>
            <a:r>
              <a:rPr lang="en-US" altLang="el-GR" sz="2000"/>
              <a:t> </a:t>
            </a:r>
            <a:r>
              <a:rPr lang="el-GR" altLang="el-GR" sz="2000"/>
              <a:t>και χρησιμοποιείται κυρίως για την επιλογή της αρχιτεκτονικής κατά την </a:t>
            </a:r>
            <a:r>
              <a:rPr lang="el-GR" altLang="el-GR" sz="2000" u="sng"/>
              <a:t>προσομοίωση</a:t>
            </a:r>
            <a:r>
              <a:rPr lang="el-GR" altLang="el-GR" sz="2000"/>
              <a:t>.</a:t>
            </a:r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Τα εργαλεία της σύνθεσης επιτρέπουν την ύπαρξη των ορισμών μέσα στον κώδικα αλλά δεν τις λαμβάνουν υπ’ όψη.</a:t>
            </a:r>
          </a:p>
          <a:p>
            <a:pPr eaLnBrk="1" hangingPunct="1">
              <a:spcBef>
                <a:spcPts val="500"/>
              </a:spcBef>
            </a:pPr>
            <a:endParaRPr lang="en-US" altLang="el-GR" sz="2000"/>
          </a:p>
          <a:p>
            <a:pPr eaLnBrk="1" hangingPunct="1">
              <a:spcBef>
                <a:spcPts val="500"/>
              </a:spcBef>
            </a:pPr>
            <a:endParaRPr lang="en-US" altLang="el-GR" sz="2000"/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B3E7F597-1584-4ADF-AB4F-21845AA72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391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11DDE8F4-9F4E-466C-80FB-95098F9AEF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23558" name="Footer Placeholder 5">
            <a:extLst>
              <a:ext uri="{FF2B5EF4-FFF2-40B4-BE49-F238E27FC236}">
                <a16:creationId xmlns:a16="http://schemas.microsoft.com/office/drawing/2014/main" id="{087C6763-AA3F-4539-9F35-52A0B9AD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23559" name="Slide Number Placeholder 6">
            <a:extLst>
              <a:ext uri="{FF2B5EF4-FFF2-40B4-BE49-F238E27FC236}">
                <a16:creationId xmlns:a16="http://schemas.microsoft.com/office/drawing/2014/main" id="{C503A6F5-F5A4-4944-831D-47EC3DF8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ACC08B-158B-40DB-AC3C-928817D42A63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158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82C29E95-10C4-4B41-B98D-6774E1F69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Component specification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24F1C6AB-425A-499E-ABEC-A7D92026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44196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4745595F-1ABD-42EE-9A9F-1F1E09B4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352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Text Box 7">
            <a:extLst>
              <a:ext uri="{FF2B5EF4-FFF2-40B4-BE49-F238E27FC236}">
                <a16:creationId xmlns:a16="http://schemas.microsoft.com/office/drawing/2014/main" id="{C6185E32-BC6B-4A8B-9756-64379AF9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Ένα </a:t>
            </a:r>
            <a:r>
              <a:rPr lang="en-US" altLang="el-GR" sz="2000"/>
              <a:t>component </a:t>
            </a:r>
            <a:r>
              <a:rPr lang="el-GR" altLang="el-GR" sz="2000"/>
              <a:t>στην </a:t>
            </a:r>
            <a:r>
              <a:rPr lang="en-US" altLang="el-GR" sz="2000"/>
              <a:t>VHDL </a:t>
            </a:r>
            <a:r>
              <a:rPr lang="el-GR" altLang="el-GR" sz="2000"/>
              <a:t>μπορεί να περιγράφεται σε διάφορες αρχιτεκτονικές.</a:t>
            </a:r>
          </a:p>
        </p:txBody>
      </p:sp>
      <p:pic>
        <p:nvPicPr>
          <p:cNvPr id="25606" name="Picture 8">
            <a:extLst>
              <a:ext uri="{FF2B5EF4-FFF2-40B4-BE49-F238E27FC236}">
                <a16:creationId xmlns:a16="http://schemas.microsoft.com/office/drawing/2014/main" id="{857DDD56-2003-4EAA-A360-4C1CA299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4343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7" name="Date Placeholder 4">
            <a:extLst>
              <a:ext uri="{FF2B5EF4-FFF2-40B4-BE49-F238E27FC236}">
                <a16:creationId xmlns:a16="http://schemas.microsoft.com/office/drawing/2014/main" id="{32ECD658-2238-49FD-B118-2CE68AFAB2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25608" name="Footer Placeholder 5">
            <a:extLst>
              <a:ext uri="{FF2B5EF4-FFF2-40B4-BE49-F238E27FC236}">
                <a16:creationId xmlns:a16="http://schemas.microsoft.com/office/drawing/2014/main" id="{19F7257F-67EB-4F7A-8FB9-7512E699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25609" name="Slide Number Placeholder 6">
            <a:extLst>
              <a:ext uri="{FF2B5EF4-FFF2-40B4-BE49-F238E27FC236}">
                <a16:creationId xmlns:a16="http://schemas.microsoft.com/office/drawing/2014/main" id="{F35CAA37-16D8-4E0C-9A79-07342C42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978709-DC21-46CB-9DAD-1534B3636D8A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159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5417A319-D148-4C07-9316-225DAF175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Port map command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6A586940-5C26-4A57-BD55-6A3A1640D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1313" indent="-34131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l-GR" altLang="el-GR" sz="2000"/>
              <a:t>Η σύνδεση μεταξύ των </a:t>
            </a:r>
            <a:r>
              <a:rPr lang="en-US" altLang="el-GR" sz="2000"/>
              <a:t>components </a:t>
            </a:r>
            <a:r>
              <a:rPr lang="el-GR" altLang="el-GR" sz="2000"/>
              <a:t>γίνεται με την εντολή </a:t>
            </a:r>
            <a:r>
              <a:rPr lang="en-US" altLang="el-GR" sz="2000" b="1"/>
              <a:t>port map</a:t>
            </a:r>
            <a:r>
              <a:rPr lang="en-US" altLang="el-GR" sz="2000"/>
              <a:t>.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l-GR" altLang="el-GR" sz="2000"/>
              <a:t>Πρέπει να δίνεται προσοχή στη σειρά των σημάτων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l-GR" altLang="el-GR" sz="2000"/>
              <a:t>Παραδείγματα</a:t>
            </a:r>
          </a:p>
          <a:p>
            <a:pPr marL="342900" eaLnBrk="1" hangingPunct="1">
              <a:spcBef>
                <a:spcPts val="500"/>
              </a:spcBef>
              <a:buSzPct val="100000"/>
              <a:defRPr/>
            </a:pPr>
            <a:r>
              <a:rPr lang="el-GR" altLang="el-GR" sz="2000"/>
              <a:t>	</a:t>
            </a:r>
            <a:r>
              <a:rPr lang="en-US" altLang="el-GR" sz="2000"/>
              <a:t>	U</a:t>
            </a:r>
            <a:r>
              <a:rPr lang="el-GR" altLang="el-GR" sz="2000"/>
              <a:t>2</a:t>
            </a:r>
            <a:r>
              <a:rPr lang="en-US" altLang="el-GR" sz="2000"/>
              <a:t> : and_comp </a:t>
            </a:r>
            <a:r>
              <a:rPr lang="en-US" altLang="el-GR" sz="2000" b="1"/>
              <a:t>port</a:t>
            </a:r>
            <a:r>
              <a:rPr lang="en-US" altLang="el-GR" sz="2000"/>
              <a:t> </a:t>
            </a:r>
            <a:r>
              <a:rPr lang="en-US" altLang="el-GR" sz="2000" b="1"/>
              <a:t>map</a:t>
            </a:r>
            <a:r>
              <a:rPr lang="en-US" altLang="el-GR" sz="2000"/>
              <a:t>(d0, sel, i1);</a:t>
            </a:r>
          </a:p>
          <a:p>
            <a:pPr marL="342900" eaLnBrk="1" hangingPunct="1">
              <a:spcBef>
                <a:spcPts val="500"/>
              </a:spcBef>
              <a:buSzPct val="100000"/>
              <a:defRPr/>
            </a:pPr>
            <a:r>
              <a:rPr lang="en-US" altLang="el-GR" sz="2000"/>
              <a:t>		U2 : and_comp </a:t>
            </a:r>
            <a:r>
              <a:rPr lang="en-US" altLang="el-GR" sz="2000" b="1"/>
              <a:t>port</a:t>
            </a:r>
            <a:r>
              <a:rPr lang="en-US" altLang="el-GR" sz="2000"/>
              <a:t> </a:t>
            </a:r>
            <a:r>
              <a:rPr lang="en-US" altLang="el-GR" sz="2000" b="1"/>
              <a:t>map</a:t>
            </a:r>
            <a:r>
              <a:rPr lang="en-US" altLang="el-GR" sz="2000"/>
              <a:t>( a =&gt; d0, b = &gt;sel, c =&gt; i1 );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l-GR" altLang="el-GR" sz="2000"/>
              <a:t>Ως </a:t>
            </a:r>
            <a:r>
              <a:rPr lang="en-US" altLang="el-GR" sz="2000"/>
              <a:t>label </a:t>
            </a:r>
            <a:r>
              <a:rPr lang="el-GR" altLang="el-GR" sz="2000"/>
              <a:t>μπορεί να χρησιμοποιηθεί οποιοδήποτε όνομα.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l-GR" altLang="el-GR" sz="2000"/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488FD2E2-B063-49DC-A6C3-C7C22792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36750"/>
            <a:ext cx="716280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48A4C259-5C9E-4D59-9C75-B3EA678D51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27654" name="Footer Placeholder 5">
            <a:extLst>
              <a:ext uri="{FF2B5EF4-FFF2-40B4-BE49-F238E27FC236}">
                <a16:creationId xmlns:a16="http://schemas.microsoft.com/office/drawing/2014/main" id="{E6AF24F6-F2A8-4152-83E5-10612026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27655" name="Slide Number Placeholder 6">
            <a:extLst>
              <a:ext uri="{FF2B5EF4-FFF2-40B4-BE49-F238E27FC236}">
                <a16:creationId xmlns:a16="http://schemas.microsoft.com/office/drawing/2014/main" id="{E446AB37-0187-4109-80A3-73528344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51BDFE-E7FC-4EA8-A7E1-BD2DAFB68012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160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64954583-80ED-4604-B4F4-BE7E4550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Unconnected outputs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88DACA23-7E48-4FCC-B0B7-E8963AF2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Όταν σε ένα </a:t>
            </a:r>
            <a:r>
              <a:rPr lang="en-US" altLang="el-GR" sz="2000"/>
              <a:t>component </a:t>
            </a:r>
            <a:r>
              <a:rPr lang="el-GR" altLang="el-GR" sz="2000"/>
              <a:t>ένα από τα σήματα εξόδου πρέπει να μείνει</a:t>
            </a:r>
            <a:r>
              <a:rPr lang="en-US" altLang="el-GR" sz="2000"/>
              <a:t> </a:t>
            </a:r>
            <a:r>
              <a:rPr lang="el-GR" altLang="el-GR" sz="2000"/>
              <a:t>ασύνδετο τότε  χρησιμοποιούμε την λέξη </a:t>
            </a:r>
            <a:r>
              <a:rPr lang="en-US" altLang="el-GR" sz="2000" b="1"/>
              <a:t>open</a:t>
            </a:r>
            <a:r>
              <a:rPr lang="en-US" altLang="el-GR" sz="2000"/>
              <a:t>.</a:t>
            </a:r>
            <a:r>
              <a:rPr lang="el-GR" altLang="el-GR" sz="2000"/>
              <a:t> </a:t>
            </a:r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Παράδειγμα 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6D749441-5E0E-4166-AE48-230EBA04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87650"/>
            <a:ext cx="4648200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EAC566DA-2427-4D19-9ED9-4AC9B647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35450"/>
            <a:ext cx="67056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Date Placeholder 4">
            <a:extLst>
              <a:ext uri="{FF2B5EF4-FFF2-40B4-BE49-F238E27FC236}">
                <a16:creationId xmlns:a16="http://schemas.microsoft.com/office/drawing/2014/main" id="{79BF270C-8456-4F0C-BD2B-C6095EF6B4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29703" name="Footer Placeholder 5">
            <a:extLst>
              <a:ext uri="{FF2B5EF4-FFF2-40B4-BE49-F238E27FC236}">
                <a16:creationId xmlns:a16="http://schemas.microsoft.com/office/drawing/2014/main" id="{53086A86-BB90-4325-A66A-AE566B67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29704" name="Slide Number Placeholder 6">
            <a:extLst>
              <a:ext uri="{FF2B5EF4-FFF2-40B4-BE49-F238E27FC236}">
                <a16:creationId xmlns:a16="http://schemas.microsoft.com/office/drawing/2014/main" id="{1F3CD63B-6843-461D-B3FE-2CE05FB0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73A546-03DE-4915-ACC6-C7B2A5B736F4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161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47923B24-032E-4DF4-9B7E-D2A0FB77D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Unconnected inputs</a:t>
            </a: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1CF5F5B2-D024-44A3-9688-F54DB96BD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 b="1"/>
              <a:t>Κανένα</a:t>
            </a:r>
            <a:r>
              <a:rPr lang="el-GR" altLang="el-GR" sz="2000"/>
              <a:t> από τα σήματα εισόδου δεν επιτρέπεται να είναι ασύνδετο </a:t>
            </a:r>
            <a:r>
              <a:rPr lang="en-US" altLang="el-GR" sz="2000"/>
              <a:t>(floating)</a:t>
            </a:r>
            <a:r>
              <a:rPr lang="el-GR" altLang="el-GR" sz="2000"/>
              <a:t>. 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Εάν ένα σήμα εισόδου δεν χρησιμοποιείται,</a:t>
            </a:r>
            <a:br>
              <a:rPr lang="el-GR" altLang="el-GR" sz="2000"/>
            </a:br>
            <a:r>
              <a:rPr lang="el-GR" altLang="el-GR" sz="2000"/>
              <a:t>πρέπει να συνδεθεί στο </a:t>
            </a:r>
            <a:r>
              <a:rPr lang="en-US" altLang="el-GR" sz="2000"/>
              <a:t>VCC </a:t>
            </a:r>
            <a:r>
              <a:rPr lang="el-GR" altLang="el-GR" sz="2000"/>
              <a:t>ή στο </a:t>
            </a:r>
            <a:r>
              <a:rPr lang="en-US" altLang="el-GR" sz="2000"/>
              <a:t>GND</a:t>
            </a:r>
            <a:r>
              <a:rPr lang="el-GR" altLang="el-GR" sz="2000"/>
              <a:t>.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Παράδειγμα</a:t>
            </a: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DE822DF8-94DB-4150-8E01-AB6B702C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990850"/>
            <a:ext cx="65373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2F1F54A2-EC7D-43FE-B4C4-2F20CA2A2A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31750" name="Footer Placeholder 5">
            <a:extLst>
              <a:ext uri="{FF2B5EF4-FFF2-40B4-BE49-F238E27FC236}">
                <a16:creationId xmlns:a16="http://schemas.microsoft.com/office/drawing/2014/main" id="{3B3F2583-F75E-47D4-9EA2-1C78AD07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31751" name="Slide Number Placeholder 6">
            <a:extLst>
              <a:ext uri="{FF2B5EF4-FFF2-40B4-BE49-F238E27FC236}">
                <a16:creationId xmlns:a16="http://schemas.microsoft.com/office/drawing/2014/main" id="{59D58AD1-FD71-4986-BFC6-AC6B5C05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7CC06E-3EAE-4B05-8D76-3406D6C9BB37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162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924FC8E7-209A-4A06-8D10-1AC39983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Unconnected inputs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8B218FB9-9A38-4BA2-B83B-86F9B417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Στη </a:t>
            </a:r>
            <a:r>
              <a:rPr lang="en-US" altLang="el-GR" sz="2000"/>
              <a:t>VHDL-93 </a:t>
            </a:r>
            <a:r>
              <a:rPr lang="el-GR" altLang="el-GR" sz="2000"/>
              <a:t>μπορούμε να κάνουμε </a:t>
            </a:r>
            <a:r>
              <a:rPr lang="en-US" altLang="el-GR" sz="2000"/>
              <a:t>mapping </a:t>
            </a:r>
            <a:r>
              <a:rPr lang="el-GR" altLang="el-GR" sz="2000"/>
              <a:t>στο ‘</a:t>
            </a:r>
            <a:r>
              <a:rPr lang="en-US" altLang="el-GR" sz="2000"/>
              <a:t>0</a:t>
            </a:r>
            <a:r>
              <a:rPr lang="el-GR" altLang="el-GR" sz="2000"/>
              <a:t>’</a:t>
            </a:r>
            <a:r>
              <a:rPr lang="en-US" altLang="el-GR" sz="2000"/>
              <a:t> </a:t>
            </a:r>
            <a:r>
              <a:rPr lang="el-GR" altLang="el-GR" sz="2000"/>
              <a:t>ή στο</a:t>
            </a:r>
            <a:r>
              <a:rPr lang="en-US" altLang="el-GR" sz="2000"/>
              <a:t> </a:t>
            </a:r>
            <a:r>
              <a:rPr lang="el-GR" altLang="el-GR" sz="2000"/>
              <a:t>‘</a:t>
            </a:r>
            <a:r>
              <a:rPr lang="en-US" altLang="el-GR" sz="2000"/>
              <a:t>1</a:t>
            </a:r>
            <a:r>
              <a:rPr lang="el-GR" altLang="el-GR" sz="2000"/>
              <a:t>’</a:t>
            </a:r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Παράδειγμα</a:t>
            </a:r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DF1ED989-2F60-4531-A637-658D4E08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70175"/>
            <a:ext cx="67056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Date Placeholder 4">
            <a:extLst>
              <a:ext uri="{FF2B5EF4-FFF2-40B4-BE49-F238E27FC236}">
                <a16:creationId xmlns:a16="http://schemas.microsoft.com/office/drawing/2014/main" id="{156A4687-2373-4EC2-A2C4-59EC5B1A7A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33798" name="Footer Placeholder 5">
            <a:extLst>
              <a:ext uri="{FF2B5EF4-FFF2-40B4-BE49-F238E27FC236}">
                <a16:creationId xmlns:a16="http://schemas.microsoft.com/office/drawing/2014/main" id="{D7C540DB-7EC3-4A86-9FC8-5CD3A1CE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33799" name="Slide Number Placeholder 6">
            <a:extLst>
              <a:ext uri="{FF2B5EF4-FFF2-40B4-BE49-F238E27FC236}">
                <a16:creationId xmlns:a16="http://schemas.microsoft.com/office/drawing/2014/main" id="{552A0538-C04B-492D-B54B-CA5FEAF2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A8CEF5-63D7-4A56-B9FF-EF61ECF94A3C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163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118A190C-2A9C-473D-8226-903699EF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dirty="0">
                <a:solidFill>
                  <a:srgbClr val="CC0000"/>
                </a:solidFill>
              </a:rPr>
              <a:t>Generics - Generic map command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19C55D75-2247-4BBD-8F0F-FB04A5F0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Τα </a:t>
            </a:r>
            <a:r>
              <a:rPr lang="en-US" altLang="el-GR" sz="2000" b="1"/>
              <a:t>generics</a:t>
            </a:r>
            <a:r>
              <a:rPr lang="en-US" altLang="el-GR" sz="2000"/>
              <a:t> </a:t>
            </a:r>
            <a:r>
              <a:rPr lang="el-GR" altLang="el-GR" sz="2000"/>
              <a:t>χρησιμοποιούνται συνήθως για να εισάγουν πληροφορία σε ένα μοντέλο.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Με την εντολή </a:t>
            </a:r>
            <a:r>
              <a:rPr lang="en-US" altLang="el-GR" sz="2000" b="1"/>
              <a:t>generic map</a:t>
            </a:r>
            <a:r>
              <a:rPr lang="en-US" altLang="el-GR" sz="2000"/>
              <a:t> </a:t>
            </a:r>
            <a:r>
              <a:rPr lang="el-GR" altLang="el-GR" sz="2000"/>
              <a:t>μπορούμε να αλλάξουμε τις τιμές των </a:t>
            </a:r>
            <a:r>
              <a:rPr lang="en-US" altLang="el-GR" sz="2000"/>
              <a:t>generics.</a:t>
            </a:r>
          </a:p>
        </p:txBody>
      </p:sp>
      <p:pic>
        <p:nvPicPr>
          <p:cNvPr id="35844" name="Picture 6">
            <a:extLst>
              <a:ext uri="{FF2B5EF4-FFF2-40B4-BE49-F238E27FC236}">
                <a16:creationId xmlns:a16="http://schemas.microsoft.com/office/drawing/2014/main" id="{2A6611AC-C0D2-4F84-A567-2363D481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9624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786BC694-997C-4650-AF0F-BBA76D0B98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35846" name="Footer Placeholder 5">
            <a:extLst>
              <a:ext uri="{FF2B5EF4-FFF2-40B4-BE49-F238E27FC236}">
                <a16:creationId xmlns:a16="http://schemas.microsoft.com/office/drawing/2014/main" id="{2BA9216C-3932-43CA-A1AC-13FA57E1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35847" name="Slide Number Placeholder 6">
            <a:extLst>
              <a:ext uri="{FF2B5EF4-FFF2-40B4-BE49-F238E27FC236}">
                <a16:creationId xmlns:a16="http://schemas.microsoft.com/office/drawing/2014/main" id="{63B2BE7C-EBB6-4B89-9540-E4884492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0CC124-36E2-45DE-A86E-2E57EF71C996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164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5">
            <a:extLst>
              <a:ext uri="{FF2B5EF4-FFF2-40B4-BE49-F238E27FC236}">
                <a16:creationId xmlns:a16="http://schemas.microsoft.com/office/drawing/2014/main" id="{5C6228D1-5E7D-4627-8B38-11BB996DE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7892" name="Picture 6">
            <a:extLst>
              <a:ext uri="{FF2B5EF4-FFF2-40B4-BE49-F238E27FC236}">
                <a16:creationId xmlns:a16="http://schemas.microsoft.com/office/drawing/2014/main" id="{38401672-FDE0-42D6-BEF9-FC393988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95400"/>
            <a:ext cx="647065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Date Placeholder 4">
            <a:extLst>
              <a:ext uri="{FF2B5EF4-FFF2-40B4-BE49-F238E27FC236}">
                <a16:creationId xmlns:a16="http://schemas.microsoft.com/office/drawing/2014/main" id="{A72DBDC9-E367-4C83-94AF-8DE1AE19C7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37894" name="Footer Placeholder 5">
            <a:extLst>
              <a:ext uri="{FF2B5EF4-FFF2-40B4-BE49-F238E27FC236}">
                <a16:creationId xmlns:a16="http://schemas.microsoft.com/office/drawing/2014/main" id="{2AD69BEA-71BA-430D-A59C-1791210F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37895" name="Slide Number Placeholder 6">
            <a:extLst>
              <a:ext uri="{FF2B5EF4-FFF2-40B4-BE49-F238E27FC236}">
                <a16:creationId xmlns:a16="http://schemas.microsoft.com/office/drawing/2014/main" id="{AE41424C-B843-4FFC-821D-76C4EA63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DC017E-467E-4DD1-B91D-48942F180AD8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165</a:t>
            </a:fld>
            <a:endParaRPr lang="en-US" altLang="el-GR" sz="1400">
              <a:cs typeface="DejaVu Sans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7A927C4-6DF4-4724-9AD3-BA7D7D18B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dirty="0">
                <a:solidFill>
                  <a:srgbClr val="CC0000"/>
                </a:solidFill>
              </a:rPr>
              <a:t>Generics - Generic map command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06BC33F0-D5DD-4D14-ADD4-51C3C9C6E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Generate command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2F961D4C-68C9-41CC-88B0-284B4AF82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81075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 dirty="0"/>
              <a:t>Εάν ένα </a:t>
            </a:r>
            <a:r>
              <a:rPr lang="en-US" altLang="el-GR" sz="2000" dirty="0"/>
              <a:t>component </a:t>
            </a:r>
            <a:r>
              <a:rPr lang="el-GR" altLang="el-GR" sz="2000" dirty="0"/>
              <a:t>πρέπει να χρησιμοποιηθεί πολλές φορές, μπορούμε να χρησιμοποιήσουμε την εντολή </a:t>
            </a:r>
            <a:r>
              <a:rPr lang="en-US" altLang="el-GR" sz="2000" b="1" dirty="0"/>
              <a:t>port map</a:t>
            </a:r>
            <a:r>
              <a:rPr lang="en-US" altLang="el-GR" sz="2000" dirty="0"/>
              <a:t> </a:t>
            </a:r>
            <a:r>
              <a:rPr lang="el-GR" altLang="el-GR" sz="2000" dirty="0"/>
              <a:t>εντός βρόχου</a:t>
            </a:r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7B8EB918-931D-47DE-937D-E99D5A8B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1074" y="1700213"/>
            <a:ext cx="6697051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7">
            <a:extLst>
              <a:ext uri="{FF2B5EF4-FFF2-40B4-BE49-F238E27FC236}">
                <a16:creationId xmlns:a16="http://schemas.microsoft.com/office/drawing/2014/main" id="{F6DD7046-57DC-4807-AA53-E61AA37A6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81600"/>
            <a:ext cx="30480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 dirty="0"/>
          </a:p>
        </p:txBody>
      </p:sp>
      <p:sp>
        <p:nvSpPr>
          <p:cNvPr id="39942" name="Text Box 8">
            <a:extLst>
              <a:ext uri="{FF2B5EF4-FFF2-40B4-BE49-F238E27FC236}">
                <a16:creationId xmlns:a16="http://schemas.microsoft.com/office/drawing/2014/main" id="{E11833C2-BD2D-43B2-B1C8-02A930C17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852738"/>
            <a:ext cx="4824413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library IEEE;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use IEEE.STD_LOGIC_1164.all;</a:t>
            </a:r>
          </a:p>
          <a:p>
            <a:pPr eaLnBrk="1" hangingPunct="1">
              <a:spcBef>
                <a:spcPts val="350"/>
              </a:spcBef>
            </a:pPr>
            <a:endParaRPr lang="en-US" altLang="el-GR" sz="9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entity </a:t>
            </a:r>
            <a:r>
              <a:rPr lang="en-US" altLang="el-GR" sz="900" b="1" dirty="0">
                <a:solidFill>
                  <a:srgbClr val="2A6099"/>
                </a:solidFill>
                <a:latin typeface="Linux Libertine Mono O" charset="0"/>
              </a:rPr>
              <a:t>c1</a:t>
            </a:r>
            <a:r>
              <a:rPr lang="en-US" altLang="el-GR" sz="900" dirty="0">
                <a:latin typeface="Linux Libertine Mono O" charset="0"/>
              </a:rPr>
              <a:t> is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  port( a, b : in  </a:t>
            </a:r>
            <a:r>
              <a:rPr lang="en-US" altLang="el-GR" sz="900" dirty="0" err="1">
                <a:latin typeface="Linux Libertine Mono O" charset="0"/>
              </a:rPr>
              <a:t>std_logic</a:t>
            </a:r>
            <a:r>
              <a:rPr lang="en-US" altLang="el-GR" sz="9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        q    : out </a:t>
            </a:r>
            <a:r>
              <a:rPr lang="en-US" altLang="el-GR" sz="900" dirty="0" err="1">
                <a:latin typeface="Linux Libertine Mono O" charset="0"/>
              </a:rPr>
              <a:t>std_logic</a:t>
            </a:r>
            <a:r>
              <a:rPr lang="en-US" altLang="el-GR" sz="900" dirty="0">
                <a:latin typeface="Linux Libertine Mono O" charset="0"/>
              </a:rPr>
              <a:t>  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end </a:t>
            </a:r>
            <a:r>
              <a:rPr lang="en-US" altLang="el-GR" sz="900" b="1" dirty="0">
                <a:solidFill>
                  <a:srgbClr val="2A6099"/>
                </a:solidFill>
                <a:latin typeface="Linux Libertine Mono O" charset="0"/>
              </a:rPr>
              <a:t>c1</a:t>
            </a:r>
            <a:r>
              <a:rPr lang="en-US" altLang="el-GR" sz="9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architecture </a:t>
            </a:r>
            <a:r>
              <a:rPr lang="en-US" altLang="el-GR" sz="900" dirty="0" err="1">
                <a:latin typeface="Linux Libertine Mono O" charset="0"/>
              </a:rPr>
              <a:t>behav</a:t>
            </a:r>
            <a:r>
              <a:rPr lang="en-US" altLang="el-GR" sz="900" dirty="0">
                <a:latin typeface="Linux Libertine Mono O" charset="0"/>
              </a:rPr>
              <a:t> of </a:t>
            </a:r>
            <a:r>
              <a:rPr lang="en-US" altLang="el-GR" sz="900" b="1" dirty="0">
                <a:solidFill>
                  <a:srgbClr val="2A6099"/>
                </a:solidFill>
                <a:latin typeface="Linux Libertine Mono O" charset="0"/>
              </a:rPr>
              <a:t>c1</a:t>
            </a:r>
            <a:r>
              <a:rPr lang="en-US" altLang="el-GR" sz="900" dirty="0">
                <a:latin typeface="Linux Libertine Mono O" charset="0"/>
              </a:rPr>
              <a:t> is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begin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  q &lt;= a and b;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end </a:t>
            </a:r>
            <a:r>
              <a:rPr lang="en-US" altLang="el-GR" sz="900" dirty="0" err="1">
                <a:latin typeface="Linux Libertine Mono O" charset="0"/>
              </a:rPr>
              <a:t>behav</a:t>
            </a:r>
            <a:r>
              <a:rPr lang="en-US" altLang="el-GR" sz="9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</a:pPr>
            <a:endParaRPr lang="en-US" altLang="el-GR" sz="9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library IEEE;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use IEEE.STD_LOGIC_1164.all;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entity </a:t>
            </a:r>
            <a:r>
              <a:rPr lang="en-US" altLang="el-GR" sz="900" b="1" dirty="0">
                <a:solidFill>
                  <a:srgbClr val="00A933"/>
                </a:solidFill>
                <a:latin typeface="Linux Libertine Mono O" charset="0"/>
              </a:rPr>
              <a:t>top</a:t>
            </a:r>
            <a:r>
              <a:rPr lang="en-US" altLang="el-GR" sz="900" dirty="0">
                <a:latin typeface="Linux Libertine Mono O" charset="0"/>
              </a:rPr>
              <a:t> is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  port( a, b : in  </a:t>
            </a:r>
            <a:r>
              <a:rPr lang="en-US" altLang="el-GR" sz="900" dirty="0" err="1">
                <a:latin typeface="Linux Libertine Mono O" charset="0"/>
              </a:rPr>
              <a:t>std_logic_vector</a:t>
            </a:r>
            <a:r>
              <a:rPr lang="en-US" altLang="el-GR" sz="900" dirty="0">
                <a:latin typeface="Linux Libertine Mono O" charset="0"/>
              </a:rPr>
              <a:t>(15 </a:t>
            </a:r>
            <a:r>
              <a:rPr lang="en-US" altLang="el-GR" sz="900" dirty="0" err="1">
                <a:latin typeface="Linux Libertine Mono O" charset="0"/>
              </a:rPr>
              <a:t>downto</a:t>
            </a:r>
            <a:r>
              <a:rPr lang="en-US" altLang="el-GR" sz="900" dirty="0">
                <a:latin typeface="Linux Libertine Mono O" charset="0"/>
              </a:rPr>
              <a:t> 0);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           q : out </a:t>
            </a:r>
            <a:r>
              <a:rPr lang="en-US" altLang="el-GR" sz="900" dirty="0" err="1">
                <a:latin typeface="Linux Libertine Mono O" charset="0"/>
              </a:rPr>
              <a:t>std_logic_vector</a:t>
            </a:r>
            <a:r>
              <a:rPr lang="en-US" altLang="el-GR" sz="900" dirty="0">
                <a:latin typeface="Linux Libertine Mono O" charset="0"/>
              </a:rPr>
              <a:t>(15 </a:t>
            </a:r>
            <a:r>
              <a:rPr lang="en-US" altLang="el-GR" sz="900" dirty="0" err="1">
                <a:latin typeface="Linux Libertine Mono O" charset="0"/>
              </a:rPr>
              <a:t>downto</a:t>
            </a:r>
            <a:r>
              <a:rPr lang="en-US" altLang="el-GR" sz="900" dirty="0">
                <a:latin typeface="Linux Libertine Mono O" charset="0"/>
              </a:rPr>
              <a:t> 0) 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900" dirty="0">
                <a:latin typeface="Linux Libertine Mono O" charset="0"/>
              </a:rPr>
              <a:t>end </a:t>
            </a:r>
            <a:r>
              <a:rPr lang="en-US" altLang="el-GR" sz="900" b="1" dirty="0">
                <a:solidFill>
                  <a:srgbClr val="00A933"/>
                </a:solidFill>
                <a:latin typeface="Linux Libertine Mono O" charset="0"/>
              </a:rPr>
              <a:t>top</a:t>
            </a:r>
            <a:r>
              <a:rPr lang="en-US" altLang="el-GR" sz="900" dirty="0">
                <a:latin typeface="Linux Libertine Mono O" charset="0"/>
              </a:rPr>
              <a:t>;</a:t>
            </a:r>
          </a:p>
        </p:txBody>
      </p:sp>
      <p:sp>
        <p:nvSpPr>
          <p:cNvPr id="39943" name="Text Box 9">
            <a:extLst>
              <a:ext uri="{FF2B5EF4-FFF2-40B4-BE49-F238E27FC236}">
                <a16:creationId xmlns:a16="http://schemas.microsoft.com/office/drawing/2014/main" id="{F8FDE37C-EEAC-4DE2-AA67-5DC0A6D2D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2965450"/>
            <a:ext cx="3886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architecture rtl of </a:t>
            </a:r>
            <a:r>
              <a:rPr lang="en-US" altLang="el-GR" sz="1100" b="1">
                <a:solidFill>
                  <a:srgbClr val="00A933"/>
                </a:solidFill>
                <a:latin typeface="Linux Libertine Mono O" charset="0"/>
              </a:rPr>
              <a:t>top</a:t>
            </a:r>
            <a:r>
              <a:rPr lang="en-US" altLang="el-GR" sz="1100">
                <a:latin typeface="Linux Libertine Mono O" charset="0"/>
              </a:rPr>
              <a:t> is</a:t>
            </a:r>
          </a:p>
          <a:p>
            <a:pPr eaLnBrk="1" hangingPunct="1">
              <a:spcBef>
                <a:spcPts val="350"/>
              </a:spcBef>
            </a:pPr>
            <a:endParaRPr lang="en-US" altLang="el-GR" sz="110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  component </a:t>
            </a:r>
            <a:r>
              <a:rPr lang="en-US" altLang="el-GR" sz="1100" b="1">
                <a:latin typeface="Linux Libertine Mono O" charset="0"/>
              </a:rPr>
              <a:t>comp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    port ( a, b : in  std_logic;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           q    : out std_logic  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  end component;</a:t>
            </a:r>
          </a:p>
          <a:p>
            <a:pPr eaLnBrk="1" hangingPunct="1">
              <a:spcBef>
                <a:spcPts val="350"/>
              </a:spcBef>
            </a:pPr>
            <a:endParaRPr lang="en-US" altLang="el-GR" sz="110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  for U : </a:t>
            </a:r>
            <a:r>
              <a:rPr lang="en-US" altLang="el-GR" sz="1100" b="1">
                <a:latin typeface="Linux Libertine Mono O" charset="0"/>
              </a:rPr>
              <a:t>comp</a:t>
            </a:r>
            <a:r>
              <a:rPr lang="en-US" altLang="el-GR" sz="1100">
                <a:latin typeface="Linux Libertine Mono O" charset="0"/>
              </a:rPr>
              <a:t> use entity work.</a:t>
            </a:r>
            <a:r>
              <a:rPr lang="en-US" altLang="el-GR" sz="1100">
                <a:solidFill>
                  <a:srgbClr val="2A6099"/>
                </a:solidFill>
                <a:latin typeface="Linux Libertine Mono O" charset="0"/>
              </a:rPr>
              <a:t>c1</a:t>
            </a:r>
            <a:r>
              <a:rPr lang="en-US" altLang="el-GR" sz="1100">
                <a:latin typeface="Linux Libertine Mono O" charset="0"/>
              </a:rPr>
              <a:t>(behav);</a:t>
            </a:r>
          </a:p>
          <a:p>
            <a:pPr eaLnBrk="1" hangingPunct="1">
              <a:spcBef>
                <a:spcPts val="350"/>
              </a:spcBef>
            </a:pPr>
            <a:endParaRPr lang="en-US" altLang="el-GR" sz="110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begin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  c_gen : for i in 0 to 15 generate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    U : </a:t>
            </a:r>
            <a:r>
              <a:rPr lang="en-US" altLang="el-GR" sz="1100" b="1">
                <a:latin typeface="Linux Libertine Mono O" charset="0"/>
              </a:rPr>
              <a:t>comp</a:t>
            </a:r>
            <a:r>
              <a:rPr lang="en-US" altLang="el-GR" sz="1100">
                <a:latin typeface="Linux Libertine Mono O" charset="0"/>
              </a:rPr>
              <a:t> port map(a(i), b(i), q(i));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  end generate;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100">
                <a:latin typeface="Linux Libertine Mono O" charset="0"/>
              </a:rPr>
              <a:t>end rtl;</a:t>
            </a:r>
          </a:p>
          <a:p>
            <a:pPr eaLnBrk="1" hangingPunct="1">
              <a:spcBef>
                <a:spcPts val="350"/>
              </a:spcBef>
            </a:pPr>
            <a:endParaRPr lang="en-US" altLang="el-GR" sz="1100">
              <a:latin typeface="Linux Libertine Mono O" charset="0"/>
            </a:endParaRPr>
          </a:p>
        </p:txBody>
      </p:sp>
      <p:sp>
        <p:nvSpPr>
          <p:cNvPr id="39944" name="Date Placeholder 4">
            <a:extLst>
              <a:ext uri="{FF2B5EF4-FFF2-40B4-BE49-F238E27FC236}">
                <a16:creationId xmlns:a16="http://schemas.microsoft.com/office/drawing/2014/main" id="{FB8F27F1-C759-4892-9F8A-A0B7808F6E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39945" name="Footer Placeholder 5">
            <a:extLst>
              <a:ext uri="{FF2B5EF4-FFF2-40B4-BE49-F238E27FC236}">
                <a16:creationId xmlns:a16="http://schemas.microsoft.com/office/drawing/2014/main" id="{11496BDC-7C7B-4B9B-AAFB-82966EA3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39946" name="Slide Number Placeholder 6">
            <a:extLst>
              <a:ext uri="{FF2B5EF4-FFF2-40B4-BE49-F238E27FC236}">
                <a16:creationId xmlns:a16="http://schemas.microsoft.com/office/drawing/2014/main" id="{E6DB8D03-E895-426E-9314-2DBD6016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08C25D-A4A9-499D-B531-C6808573E84A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166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533BF32D-9214-4C57-A2F3-B237DDDA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dirty="0">
                <a:solidFill>
                  <a:srgbClr val="CC0000"/>
                </a:solidFill>
              </a:rPr>
              <a:t>Structural VHDL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2EE1F117-FF4D-4508-AB46-F7BC637EE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 dirty="0"/>
              <a:t>Η </a:t>
            </a:r>
            <a:r>
              <a:rPr lang="en-US" altLang="el-GR" sz="2000" dirty="0"/>
              <a:t>Structural VHDL </a:t>
            </a:r>
            <a:r>
              <a:rPr lang="el-GR" altLang="el-GR" sz="2000" dirty="0"/>
              <a:t>μπορεί να χρησιμοποιηθεί για ιεραρχικούς σχεδιασμούς (</a:t>
            </a:r>
            <a:r>
              <a:rPr lang="en-US" altLang="el-GR" sz="2000" dirty="0"/>
              <a:t>hierarchical design</a:t>
            </a:r>
            <a:r>
              <a:rPr lang="el-GR" altLang="el-GR" sz="2000" dirty="0"/>
              <a:t>).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 dirty="0"/>
              <a:t>Βάσει μίας </a:t>
            </a:r>
            <a:r>
              <a:rPr lang="en-US" altLang="el-GR" sz="2000" b="1" dirty="0"/>
              <a:t>entity</a:t>
            </a:r>
            <a:r>
              <a:rPr lang="en-US" altLang="el-GR" sz="2000" dirty="0"/>
              <a:t> </a:t>
            </a:r>
            <a:r>
              <a:rPr lang="el-GR" altLang="el-GR" sz="2000" dirty="0"/>
              <a:t>(</a:t>
            </a:r>
            <a:r>
              <a:rPr lang="en-US" altLang="el-GR" sz="2000" dirty="0"/>
              <a:t>class</a:t>
            </a:r>
            <a:r>
              <a:rPr lang="el-GR" altLang="el-GR" sz="2000" dirty="0"/>
              <a:t>) μπορούν να υλοποιηθούν</a:t>
            </a:r>
            <a:br>
              <a:rPr lang="en-US" altLang="el-GR" sz="2000" dirty="0"/>
            </a:br>
            <a:r>
              <a:rPr lang="el-GR" altLang="el-GR" sz="2000" dirty="0"/>
              <a:t>πολλά </a:t>
            </a:r>
            <a:r>
              <a:rPr lang="en-US" altLang="el-GR" sz="2000" b="1" dirty="0"/>
              <a:t>components</a:t>
            </a:r>
            <a:r>
              <a:rPr lang="el-GR" altLang="el-GR" sz="2000" dirty="0"/>
              <a:t> (</a:t>
            </a:r>
            <a:r>
              <a:rPr lang="en-US" altLang="el-GR" sz="2000" dirty="0"/>
              <a:t>class instances – objects</a:t>
            </a:r>
            <a:r>
              <a:rPr lang="el-GR" altLang="el-GR" sz="2000" dirty="0"/>
              <a:t>).</a:t>
            </a:r>
            <a:br>
              <a:rPr lang="en-US" altLang="el-GR" sz="2000" dirty="0"/>
            </a:br>
            <a:r>
              <a:rPr lang="el-GR" altLang="el-GR" sz="2000" dirty="0"/>
              <a:t>Η διασύνδεση των </a:t>
            </a:r>
            <a:r>
              <a:rPr lang="en-US" altLang="el-GR" sz="2000" dirty="0"/>
              <a:t>components </a:t>
            </a:r>
            <a:r>
              <a:rPr lang="el-GR" altLang="el-GR" sz="2000" dirty="0"/>
              <a:t>περιγράφεται με την </a:t>
            </a:r>
            <a:r>
              <a:rPr lang="en-US" altLang="el-GR" sz="2000" dirty="0"/>
              <a:t>Structural VHDL.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 dirty="0"/>
              <a:t>Για να περιγράψουμε ένα κύκλωμα σε </a:t>
            </a:r>
            <a:r>
              <a:rPr lang="en-US" altLang="el-GR" sz="2000" dirty="0"/>
              <a:t>Structural VHDL </a:t>
            </a:r>
            <a:r>
              <a:rPr lang="el-GR" altLang="el-GR" sz="2000" dirty="0"/>
              <a:t>ξεκινάμε από το </a:t>
            </a:r>
            <a:r>
              <a:rPr lang="el-GR" altLang="el-GR" sz="2000" u="sng" dirty="0"/>
              <a:t>λογικό διάγραμμά</a:t>
            </a:r>
            <a:r>
              <a:rPr lang="el-GR" altLang="el-GR" sz="2000" dirty="0"/>
              <a:t> του.</a:t>
            </a:r>
          </a:p>
          <a:p>
            <a:pPr lvl="1" eaLnBrk="1" hangingPunct="1">
              <a:spcBef>
                <a:spcPts val="400"/>
              </a:spcBef>
              <a:buFont typeface="Times New Roman" panose="02020603050405020304" pitchFamily="18" charset="0"/>
              <a:buChar char="–"/>
            </a:pPr>
            <a:r>
              <a:rPr lang="el-GR" altLang="el-GR" sz="1600" dirty="0"/>
              <a:t>περιέχει τις αρχές του κυκλώματος</a:t>
            </a:r>
          </a:p>
          <a:p>
            <a:pPr lvl="1" eaLnBrk="1" hangingPunct="1">
              <a:spcBef>
                <a:spcPts val="400"/>
              </a:spcBef>
              <a:buFont typeface="Times New Roman" panose="02020603050405020304" pitchFamily="18" charset="0"/>
              <a:buChar char="–"/>
            </a:pPr>
            <a:r>
              <a:rPr lang="el-GR" altLang="el-GR" sz="1600" dirty="0"/>
              <a:t>δεν είναι απαραίτητο να περιέχει όλες τις λεπτομέρειες. 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 dirty="0"/>
              <a:t>Η </a:t>
            </a:r>
            <a:r>
              <a:rPr lang="en-US" altLang="el-GR" sz="2000" dirty="0"/>
              <a:t>Structural VHDL </a:t>
            </a:r>
            <a:r>
              <a:rPr lang="el-GR" altLang="el-GR" sz="2000" dirty="0"/>
              <a:t>μπορεί </a:t>
            </a:r>
            <a:r>
              <a:rPr lang="el-GR" altLang="el-GR" sz="2000" dirty="0" err="1"/>
              <a:t>κατ</a:t>
            </a:r>
            <a:r>
              <a:rPr lang="en-US" altLang="el-GR" sz="2000"/>
              <a:t>’ </a:t>
            </a:r>
            <a:r>
              <a:rPr lang="el-GR" altLang="el-GR" sz="2000"/>
              <a:t>αυτό τον τρόπο να αντικαταστήσει ένα σχηματικό και είναι ανεξάρτητη από το περιβάλλον σχεδιασμού, αφού η περιγραφή γίνεται σε </a:t>
            </a:r>
            <a:r>
              <a:rPr lang="en-US" altLang="el-GR" sz="2000"/>
              <a:t>VHDL.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Αυτός ο τρόπος προγραμματισμού είναι πολύ χρήσιμος</a:t>
            </a:r>
            <a:br>
              <a:rPr lang="el-GR" altLang="el-GR" sz="2000"/>
            </a:br>
            <a:r>
              <a:rPr lang="el-GR" altLang="el-GR" sz="2000"/>
              <a:t>παρότι παρουσιάζει κάποια δυσκολία στην ανάγνωσή του. </a:t>
            </a:r>
          </a:p>
        </p:txBody>
      </p:sp>
      <p:sp>
        <p:nvSpPr>
          <p:cNvPr id="5124" name="Date Placeholder 4">
            <a:extLst>
              <a:ext uri="{FF2B5EF4-FFF2-40B4-BE49-F238E27FC236}">
                <a16:creationId xmlns:a16="http://schemas.microsoft.com/office/drawing/2014/main" id="{47E1142D-A958-49DA-9B04-AC4B221CB3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5125" name="Footer Placeholder 5">
            <a:extLst>
              <a:ext uri="{FF2B5EF4-FFF2-40B4-BE49-F238E27FC236}">
                <a16:creationId xmlns:a16="http://schemas.microsoft.com/office/drawing/2014/main" id="{DC65FCB7-989A-4AC2-AED9-7D2B4501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5126" name="Slide Number Placeholder 6">
            <a:extLst>
              <a:ext uri="{FF2B5EF4-FFF2-40B4-BE49-F238E27FC236}">
                <a16:creationId xmlns:a16="http://schemas.microsoft.com/office/drawing/2014/main" id="{BF9F1B65-556B-4927-8840-12EACE97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516F86-1CCB-4AB3-9890-B8AEEDC32AD5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149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A55166C4-8E81-4289-A106-C37BD51C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Configuration</a:t>
            </a:r>
          </a:p>
        </p:txBody>
      </p:sp>
      <p:sp>
        <p:nvSpPr>
          <p:cNvPr id="41987" name="Text Box 5">
            <a:extLst>
              <a:ext uri="{FF2B5EF4-FFF2-40B4-BE49-F238E27FC236}">
                <a16:creationId xmlns:a16="http://schemas.microsoft.com/office/drawing/2014/main" id="{8D5BAE28-AE5A-41F2-A455-8BFF37704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Η </a:t>
            </a:r>
            <a:r>
              <a:rPr lang="en-US" altLang="el-GR" sz="2000"/>
              <a:t>configuration</a:t>
            </a:r>
            <a:r>
              <a:rPr lang="el-GR" altLang="el-GR" sz="2000"/>
              <a:t> συνδέει μία </a:t>
            </a:r>
            <a:r>
              <a:rPr lang="en-US" altLang="el-GR" sz="2000"/>
              <a:t>architecture </a:t>
            </a:r>
            <a:r>
              <a:rPr lang="el-GR" altLang="el-GR" sz="2000"/>
              <a:t>με μία </a:t>
            </a:r>
            <a:r>
              <a:rPr lang="en-US" altLang="el-GR" sz="2000"/>
              <a:t>entity.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Παράδειγμα</a:t>
            </a:r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A9079B02-FB61-4CE0-86D8-584A1CED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133600"/>
            <a:ext cx="4062413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7">
            <a:extLst>
              <a:ext uri="{FF2B5EF4-FFF2-40B4-BE49-F238E27FC236}">
                <a16:creationId xmlns:a16="http://schemas.microsoft.com/office/drawing/2014/main" id="{8011CE20-9A9D-4822-B9ED-FEC50E5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2312988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8">
            <a:extLst>
              <a:ext uri="{FF2B5EF4-FFF2-40B4-BE49-F238E27FC236}">
                <a16:creationId xmlns:a16="http://schemas.microsoft.com/office/drawing/2014/main" id="{ADF0CC67-3993-4735-80E1-2FDC416D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25701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1" name="Date Placeholder 4">
            <a:extLst>
              <a:ext uri="{FF2B5EF4-FFF2-40B4-BE49-F238E27FC236}">
                <a16:creationId xmlns:a16="http://schemas.microsoft.com/office/drawing/2014/main" id="{2A14FB08-D9B9-467F-8E7D-B54A4CC5F3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41992" name="Footer Placeholder 5">
            <a:extLst>
              <a:ext uri="{FF2B5EF4-FFF2-40B4-BE49-F238E27FC236}">
                <a16:creationId xmlns:a16="http://schemas.microsoft.com/office/drawing/2014/main" id="{DF75203F-7C4F-432E-B9BD-F5D49448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41993" name="Slide Number Placeholder 6">
            <a:extLst>
              <a:ext uri="{FF2B5EF4-FFF2-40B4-BE49-F238E27FC236}">
                <a16:creationId xmlns:a16="http://schemas.microsoft.com/office/drawing/2014/main" id="{57FD74E8-0A0D-49E6-8F14-AF4EBD95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7FFFF2-FE4C-4387-8D83-F612D5870762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167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>
            <a:extLst>
              <a:ext uri="{FF2B5EF4-FFF2-40B4-BE49-F238E27FC236}">
                <a16:creationId xmlns:a16="http://schemas.microsoft.com/office/drawing/2014/main" id="{9893726B-D511-439B-AAC3-64ACBC9D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Τα εργαλεία της σύνθεσης αγνοούν όλες τις </a:t>
            </a:r>
            <a:r>
              <a:rPr lang="en-US" altLang="el-GR" sz="2000"/>
              <a:t>configurations </a:t>
            </a:r>
            <a:r>
              <a:rPr lang="el-GR" altLang="el-GR" sz="2000"/>
              <a:t>και απλά συνθέτουν την αρχιτεκτονική η οποία παρουσιάζεται τελευταία. Η </a:t>
            </a:r>
            <a:r>
              <a:rPr lang="en-US" altLang="el-GR" sz="2000"/>
              <a:t>configuration </a:t>
            </a:r>
            <a:r>
              <a:rPr lang="el-GR" altLang="el-GR" sz="2000"/>
              <a:t>χρησιμοποιείται σε προσομοιώσεις. </a:t>
            </a:r>
          </a:p>
        </p:txBody>
      </p:sp>
      <p:pic>
        <p:nvPicPr>
          <p:cNvPr id="44036" name="Picture 6">
            <a:extLst>
              <a:ext uri="{FF2B5EF4-FFF2-40B4-BE49-F238E27FC236}">
                <a16:creationId xmlns:a16="http://schemas.microsoft.com/office/drawing/2014/main" id="{A3CEB54A-35F9-4FCF-A350-3BB4BE53A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562600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7" name="Date Placeholder 4">
            <a:extLst>
              <a:ext uri="{FF2B5EF4-FFF2-40B4-BE49-F238E27FC236}">
                <a16:creationId xmlns:a16="http://schemas.microsoft.com/office/drawing/2014/main" id="{430DF89B-B58E-4B9E-9B9A-D1CD70B472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44038" name="Footer Placeholder 5">
            <a:extLst>
              <a:ext uri="{FF2B5EF4-FFF2-40B4-BE49-F238E27FC236}">
                <a16:creationId xmlns:a16="http://schemas.microsoft.com/office/drawing/2014/main" id="{A25170A4-8B08-458E-846D-9B814483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44039" name="Slide Number Placeholder 6">
            <a:extLst>
              <a:ext uri="{FF2B5EF4-FFF2-40B4-BE49-F238E27FC236}">
                <a16:creationId xmlns:a16="http://schemas.microsoft.com/office/drawing/2014/main" id="{518DF9C7-FB2C-4846-8223-56CCC4F4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F9E2A1-0D91-488A-9BEB-F41AF4D6ED3F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168</a:t>
            </a:fld>
            <a:endParaRPr lang="en-US" altLang="el-GR" sz="1400">
              <a:cs typeface="DejaVu Sans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FDC14F2-7F1B-474E-9E7B-172D919F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Configuration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>
            <a:extLst>
              <a:ext uri="{FF2B5EF4-FFF2-40B4-BE49-F238E27FC236}">
                <a16:creationId xmlns:a16="http://schemas.microsoft.com/office/drawing/2014/main" id="{9D2AC699-8263-4161-BB49-B24C10BAA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6672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dirty="0">
                <a:solidFill>
                  <a:srgbClr val="CC0000"/>
                </a:solidFill>
              </a:rPr>
              <a:t>Direct instantiation (VHDL-93)</a:t>
            </a: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D75D304F-6F89-479F-9506-DBEAEEB9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Στη </a:t>
            </a:r>
            <a:r>
              <a:rPr lang="en-US" altLang="el-GR" sz="2000"/>
              <a:t>VHDL-93 </a:t>
            </a:r>
            <a:r>
              <a:rPr lang="el-GR" altLang="el-GR" sz="2000"/>
              <a:t>δεν είναι απαραίτητο να υποδεικνύουμε τα </a:t>
            </a:r>
            <a:r>
              <a:rPr lang="en-US" altLang="el-GR" sz="2000"/>
              <a:t>components </a:t>
            </a:r>
            <a:r>
              <a:rPr lang="el-GR" altLang="el-GR" sz="2000"/>
              <a:t>μέσα στην </a:t>
            </a:r>
            <a:r>
              <a:rPr lang="en-US" altLang="el-GR" sz="2000"/>
              <a:t>architecture.</a:t>
            </a:r>
            <a:r>
              <a:rPr lang="el-GR" altLang="el-GR" sz="2000"/>
              <a:t> </a:t>
            </a:r>
          </a:p>
        </p:txBody>
      </p:sp>
      <p:pic>
        <p:nvPicPr>
          <p:cNvPr id="46084" name="Picture 6">
            <a:extLst>
              <a:ext uri="{FF2B5EF4-FFF2-40B4-BE49-F238E27FC236}">
                <a16:creationId xmlns:a16="http://schemas.microsoft.com/office/drawing/2014/main" id="{04FB9763-75A8-430F-A9EC-D5A20E759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4864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Date Placeholder 4">
            <a:extLst>
              <a:ext uri="{FF2B5EF4-FFF2-40B4-BE49-F238E27FC236}">
                <a16:creationId xmlns:a16="http://schemas.microsoft.com/office/drawing/2014/main" id="{BA1B3C4B-13B4-43EC-A1EB-33F15FDA69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46086" name="Footer Placeholder 5">
            <a:extLst>
              <a:ext uri="{FF2B5EF4-FFF2-40B4-BE49-F238E27FC236}">
                <a16:creationId xmlns:a16="http://schemas.microsoft.com/office/drawing/2014/main" id="{56A50870-4729-4047-959F-58F75338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46087" name="Slide Number Placeholder 6">
            <a:extLst>
              <a:ext uri="{FF2B5EF4-FFF2-40B4-BE49-F238E27FC236}">
                <a16:creationId xmlns:a16="http://schemas.microsoft.com/office/drawing/2014/main" id="{3778FB3B-AC69-4BC5-9C0B-BE630F08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F511F-25BA-4A4B-B522-506A32E77A8C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169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5">
            <a:extLst>
              <a:ext uri="{FF2B5EF4-FFF2-40B4-BE49-F238E27FC236}">
                <a16:creationId xmlns:a16="http://schemas.microsoft.com/office/drawing/2014/main" id="{2F961D4C-68C9-41CC-88B0-284B4AF82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4488"/>
            <a:ext cx="7772400" cy="81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 dirty="0"/>
              <a:t>Ακολουθεί το παράδειγμα της διαφάνειας 166, όπου τώρα χρησιμοποιείται άμεση δημιουργία στιγμιοτύπων.</a:t>
            </a:r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F6DD7046-57DC-4807-AA53-E61AA37A6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81600"/>
            <a:ext cx="30480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 dirty="0"/>
          </a:p>
        </p:txBody>
      </p:sp>
      <p:sp>
        <p:nvSpPr>
          <p:cNvPr id="39942" name="Text Box 8">
            <a:extLst>
              <a:ext uri="{FF2B5EF4-FFF2-40B4-BE49-F238E27FC236}">
                <a16:creationId xmlns:a16="http://schemas.microsoft.com/office/drawing/2014/main" id="{E11833C2-BD2D-43B2-B1C8-02A930C17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988840"/>
            <a:ext cx="338437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library IEEE;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use IEEE.STD_LOGIC_1164.all;</a:t>
            </a:r>
          </a:p>
          <a:p>
            <a:pPr eaLnBrk="1" hangingPunct="1">
              <a:spcBef>
                <a:spcPts val="350"/>
              </a:spcBef>
            </a:pPr>
            <a:endParaRPr lang="en-US" altLang="el-GR" sz="12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entity </a:t>
            </a:r>
            <a:r>
              <a:rPr lang="en-US" altLang="el-GR" sz="1200" b="1" dirty="0">
                <a:solidFill>
                  <a:srgbClr val="2A6099"/>
                </a:solidFill>
                <a:latin typeface="Linux Libertine Mono O" charset="0"/>
              </a:rPr>
              <a:t>c1</a:t>
            </a:r>
            <a:r>
              <a:rPr lang="en-US" altLang="el-GR" sz="1200" dirty="0">
                <a:latin typeface="Linux Libertine Mono O" charset="0"/>
              </a:rPr>
              <a:t> is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  port( a, b : in  </a:t>
            </a:r>
            <a:r>
              <a:rPr lang="en-US" altLang="el-GR" sz="1200" dirty="0" err="1">
                <a:latin typeface="Linux Libertine Mono O" charset="0"/>
              </a:rPr>
              <a:t>std_logic</a:t>
            </a:r>
            <a:r>
              <a:rPr lang="en-US" altLang="el-GR" sz="12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        q    : out </a:t>
            </a:r>
            <a:r>
              <a:rPr lang="en-US" altLang="el-GR" sz="1200" dirty="0" err="1">
                <a:latin typeface="Linux Libertine Mono O" charset="0"/>
              </a:rPr>
              <a:t>std_logic</a:t>
            </a:r>
            <a:r>
              <a:rPr lang="en-US" altLang="el-GR" sz="1200" dirty="0">
                <a:latin typeface="Linux Libertine Mono O" charset="0"/>
              </a:rPr>
              <a:t>  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end </a:t>
            </a:r>
            <a:r>
              <a:rPr lang="en-US" altLang="el-GR" sz="1200" b="1" dirty="0">
                <a:solidFill>
                  <a:srgbClr val="2A6099"/>
                </a:solidFill>
                <a:latin typeface="Linux Libertine Mono O" charset="0"/>
              </a:rPr>
              <a:t>c1</a:t>
            </a:r>
            <a:r>
              <a:rPr lang="en-US" altLang="el-GR" sz="12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architecture </a:t>
            </a:r>
            <a:r>
              <a:rPr lang="en-US" altLang="el-GR" sz="1200" dirty="0" err="1">
                <a:latin typeface="Linux Libertine Mono O" charset="0"/>
              </a:rPr>
              <a:t>behav</a:t>
            </a:r>
            <a:r>
              <a:rPr lang="en-US" altLang="el-GR" sz="1200" dirty="0">
                <a:latin typeface="Linux Libertine Mono O" charset="0"/>
              </a:rPr>
              <a:t> of </a:t>
            </a:r>
            <a:r>
              <a:rPr lang="en-US" altLang="el-GR" sz="1200" b="1" dirty="0">
                <a:solidFill>
                  <a:srgbClr val="2A6099"/>
                </a:solidFill>
                <a:latin typeface="Linux Libertine Mono O" charset="0"/>
              </a:rPr>
              <a:t>c1</a:t>
            </a:r>
            <a:r>
              <a:rPr lang="en-US" altLang="el-GR" sz="1200" dirty="0">
                <a:latin typeface="Linux Libertine Mono O" charset="0"/>
              </a:rPr>
              <a:t> is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begin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  q &lt;= a and b;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end </a:t>
            </a:r>
            <a:r>
              <a:rPr lang="en-US" altLang="el-GR" sz="1200" dirty="0" err="1">
                <a:latin typeface="Linux Libertine Mono O" charset="0"/>
              </a:rPr>
              <a:t>behav</a:t>
            </a:r>
            <a:r>
              <a:rPr lang="en-US" altLang="el-GR" sz="12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</a:pPr>
            <a:endParaRPr lang="en-US" altLang="el-GR" sz="12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library IEEE;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use IEEE.STD_LOGIC_1164.all;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entity </a:t>
            </a:r>
            <a:r>
              <a:rPr lang="en-US" altLang="el-GR" sz="1200" b="1" dirty="0">
                <a:solidFill>
                  <a:srgbClr val="00A933"/>
                </a:solidFill>
                <a:latin typeface="Linux Libertine Mono O" charset="0"/>
              </a:rPr>
              <a:t>top</a:t>
            </a:r>
            <a:r>
              <a:rPr lang="en-US" altLang="el-GR" sz="1200" dirty="0">
                <a:latin typeface="Linux Libertine Mono O" charset="0"/>
              </a:rPr>
              <a:t> is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  port( a, b : in  </a:t>
            </a:r>
            <a:r>
              <a:rPr lang="en-US" altLang="el-GR" sz="1200" dirty="0" err="1">
                <a:latin typeface="Linux Libertine Mono O" charset="0"/>
              </a:rPr>
              <a:t>std_logic_vector</a:t>
            </a:r>
            <a:r>
              <a:rPr lang="en-US" altLang="el-GR" sz="1200" dirty="0">
                <a:latin typeface="Linux Libertine Mono O" charset="0"/>
              </a:rPr>
              <a:t>(15 </a:t>
            </a:r>
            <a:r>
              <a:rPr lang="en-US" altLang="el-GR" sz="1200" dirty="0" err="1">
                <a:latin typeface="Linux Libertine Mono O" charset="0"/>
              </a:rPr>
              <a:t>downto</a:t>
            </a:r>
            <a:r>
              <a:rPr lang="en-US" altLang="el-GR" sz="1200" dirty="0">
                <a:latin typeface="Linux Libertine Mono O" charset="0"/>
              </a:rPr>
              <a:t> 0);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           q : out </a:t>
            </a:r>
            <a:r>
              <a:rPr lang="en-US" altLang="el-GR" sz="1200" dirty="0" err="1">
                <a:latin typeface="Linux Libertine Mono O" charset="0"/>
              </a:rPr>
              <a:t>std_logic_vector</a:t>
            </a:r>
            <a:r>
              <a:rPr lang="en-US" altLang="el-GR" sz="1200" dirty="0">
                <a:latin typeface="Linux Libertine Mono O" charset="0"/>
              </a:rPr>
              <a:t>(15 </a:t>
            </a:r>
            <a:r>
              <a:rPr lang="en-US" altLang="el-GR" sz="1200" dirty="0" err="1">
                <a:latin typeface="Linux Libertine Mono O" charset="0"/>
              </a:rPr>
              <a:t>downto</a:t>
            </a:r>
            <a:r>
              <a:rPr lang="en-US" altLang="el-GR" sz="1200" dirty="0">
                <a:latin typeface="Linux Libertine Mono O" charset="0"/>
              </a:rPr>
              <a:t> 0) 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end </a:t>
            </a:r>
            <a:r>
              <a:rPr lang="en-US" altLang="el-GR" sz="1200" b="1" dirty="0">
                <a:solidFill>
                  <a:srgbClr val="00A933"/>
                </a:solidFill>
                <a:latin typeface="Linux Libertine Mono O" charset="0"/>
              </a:rPr>
              <a:t>top</a:t>
            </a:r>
            <a:r>
              <a:rPr lang="en-US" altLang="el-GR" sz="1200" dirty="0">
                <a:latin typeface="Linux Libertine Mono O" charset="0"/>
              </a:rPr>
              <a:t>;</a:t>
            </a:r>
          </a:p>
        </p:txBody>
      </p:sp>
      <p:sp>
        <p:nvSpPr>
          <p:cNvPr id="39943" name="Text Box 9">
            <a:extLst>
              <a:ext uri="{FF2B5EF4-FFF2-40B4-BE49-F238E27FC236}">
                <a16:creationId xmlns:a16="http://schemas.microsoft.com/office/drawing/2014/main" id="{F8FDE37C-EEAC-4DE2-AA67-5DC0A6D2D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844" y="1988840"/>
            <a:ext cx="3740596" cy="398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architecture </a:t>
            </a:r>
            <a:r>
              <a:rPr lang="en-US" altLang="el-GR" sz="1200" dirty="0" err="1">
                <a:latin typeface="Linux Libertine Mono O" charset="0"/>
              </a:rPr>
              <a:t>rtl</a:t>
            </a:r>
            <a:r>
              <a:rPr lang="en-US" altLang="el-GR" sz="1200" dirty="0">
                <a:latin typeface="Linux Libertine Mono O" charset="0"/>
              </a:rPr>
              <a:t> of </a:t>
            </a:r>
            <a:r>
              <a:rPr lang="en-US" altLang="el-GR" sz="1200" b="1" dirty="0">
                <a:solidFill>
                  <a:srgbClr val="00A933"/>
                </a:solidFill>
                <a:latin typeface="Linux Libertine Mono O" charset="0"/>
              </a:rPr>
              <a:t>top</a:t>
            </a:r>
            <a:r>
              <a:rPr lang="en-US" altLang="el-GR" sz="1200" dirty="0">
                <a:latin typeface="Linux Libertine Mono O" charset="0"/>
              </a:rPr>
              <a:t> is</a:t>
            </a:r>
          </a:p>
          <a:p>
            <a:pPr eaLnBrk="1" hangingPunct="1">
              <a:spcBef>
                <a:spcPts val="350"/>
              </a:spcBef>
            </a:pPr>
            <a:endParaRPr lang="en-US" altLang="el-GR" sz="12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1200" strike="dblStrike" dirty="0">
                <a:latin typeface="Linux Libertine Mono O" charset="0"/>
              </a:rPr>
              <a:t>  component </a:t>
            </a:r>
            <a:r>
              <a:rPr lang="en-US" altLang="el-GR" sz="1200" b="1" strike="dblStrike" dirty="0">
                <a:latin typeface="Linux Libertine Mono O" charset="0"/>
              </a:rPr>
              <a:t>comp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strike="dblStrike" dirty="0">
                <a:latin typeface="Linux Libertine Mono O" charset="0"/>
              </a:rPr>
              <a:t>    port ( a, b : in  </a:t>
            </a:r>
            <a:r>
              <a:rPr lang="en-US" altLang="el-GR" sz="1200" strike="dblStrike" dirty="0" err="1">
                <a:latin typeface="Linux Libertine Mono O" charset="0"/>
              </a:rPr>
              <a:t>std_logic</a:t>
            </a:r>
            <a:r>
              <a:rPr lang="en-US" altLang="el-GR" sz="1200" strike="dblStrike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strike="dblStrike" dirty="0">
                <a:latin typeface="Linux Libertine Mono O" charset="0"/>
              </a:rPr>
              <a:t>           q    : out </a:t>
            </a:r>
            <a:r>
              <a:rPr lang="en-US" altLang="el-GR" sz="1200" strike="dblStrike" dirty="0" err="1">
                <a:latin typeface="Linux Libertine Mono O" charset="0"/>
              </a:rPr>
              <a:t>std_logic</a:t>
            </a:r>
            <a:r>
              <a:rPr lang="en-US" altLang="el-GR" sz="1200" strike="dblStrike" dirty="0">
                <a:latin typeface="Linux Libertine Mono O" charset="0"/>
              </a:rPr>
              <a:t>  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strike="dblStrike" dirty="0">
                <a:latin typeface="Linux Libertine Mono O" charset="0"/>
              </a:rPr>
              <a:t>  end component;</a:t>
            </a:r>
          </a:p>
          <a:p>
            <a:pPr eaLnBrk="1" hangingPunct="1">
              <a:spcBef>
                <a:spcPts val="350"/>
              </a:spcBef>
            </a:pPr>
            <a:endParaRPr lang="en-US" altLang="el-GR" sz="12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1200" strike="dblStrike" dirty="0">
                <a:latin typeface="Linux Libertine Mono O" charset="0"/>
              </a:rPr>
              <a:t>  for U : </a:t>
            </a:r>
            <a:r>
              <a:rPr lang="en-US" altLang="el-GR" sz="1200" b="1" strike="dblStrike" dirty="0">
                <a:latin typeface="Linux Libertine Mono O" charset="0"/>
              </a:rPr>
              <a:t>comp</a:t>
            </a:r>
            <a:r>
              <a:rPr lang="en-US" altLang="el-GR" sz="1200" strike="dblStrike" dirty="0">
                <a:latin typeface="Linux Libertine Mono O" charset="0"/>
              </a:rPr>
              <a:t> use entity work.</a:t>
            </a:r>
            <a:r>
              <a:rPr lang="en-US" altLang="el-GR" sz="1200" strike="dblStrike" dirty="0">
                <a:solidFill>
                  <a:srgbClr val="2A6099"/>
                </a:solidFill>
                <a:latin typeface="Linux Libertine Mono O" charset="0"/>
              </a:rPr>
              <a:t>c1</a:t>
            </a:r>
            <a:r>
              <a:rPr lang="en-US" altLang="el-GR" sz="1200" strike="dblStrike" dirty="0">
                <a:latin typeface="Linux Libertine Mono O" charset="0"/>
              </a:rPr>
              <a:t>(</a:t>
            </a:r>
            <a:r>
              <a:rPr lang="en-US" altLang="el-GR" sz="1200" strike="dblStrike" dirty="0" err="1">
                <a:latin typeface="Linux Libertine Mono O" charset="0"/>
              </a:rPr>
              <a:t>behav</a:t>
            </a:r>
            <a:r>
              <a:rPr lang="en-US" altLang="el-GR" sz="1200" strike="dblStrike" dirty="0">
                <a:latin typeface="Linux Libertine Mono O" charset="0"/>
              </a:rPr>
              <a:t>);</a:t>
            </a:r>
          </a:p>
          <a:p>
            <a:pPr eaLnBrk="1" hangingPunct="1">
              <a:spcBef>
                <a:spcPts val="350"/>
              </a:spcBef>
            </a:pPr>
            <a:endParaRPr lang="en-US" altLang="el-GR" sz="12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begin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  </a:t>
            </a:r>
            <a:r>
              <a:rPr lang="en-US" altLang="el-GR" sz="1200" dirty="0" err="1">
                <a:latin typeface="Linux Libertine Mono O" charset="0"/>
              </a:rPr>
              <a:t>c_gen</a:t>
            </a:r>
            <a:r>
              <a:rPr lang="en-US" altLang="el-GR" sz="1200" dirty="0">
                <a:latin typeface="Linux Libertine Mono O" charset="0"/>
              </a:rPr>
              <a:t> : for </a:t>
            </a:r>
            <a:r>
              <a:rPr lang="en-US" altLang="el-GR" sz="1200" dirty="0" err="1">
                <a:latin typeface="Linux Libertine Mono O" charset="0"/>
              </a:rPr>
              <a:t>i</a:t>
            </a:r>
            <a:r>
              <a:rPr lang="en-US" altLang="el-GR" sz="1200" dirty="0">
                <a:latin typeface="Linux Libertine Mono O" charset="0"/>
              </a:rPr>
              <a:t> in 0 to 15 generate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strike="dblStrike" dirty="0">
                <a:latin typeface="Linux Libertine Mono O" charset="0"/>
              </a:rPr>
              <a:t>    U : </a:t>
            </a:r>
            <a:r>
              <a:rPr lang="en-US" altLang="el-GR" sz="1200" b="1" strike="dblStrike" dirty="0">
                <a:latin typeface="Linux Libertine Mono O" charset="0"/>
              </a:rPr>
              <a:t>comp</a:t>
            </a:r>
            <a:r>
              <a:rPr lang="en-US" altLang="el-GR" sz="1200" strike="dblStrike" dirty="0">
                <a:latin typeface="Linux Libertine Mono O" charset="0"/>
              </a:rPr>
              <a:t> port map(a(</a:t>
            </a:r>
            <a:r>
              <a:rPr lang="en-US" altLang="el-GR" sz="1200" strike="dblStrike" dirty="0" err="1">
                <a:latin typeface="Linux Libertine Mono O" charset="0"/>
              </a:rPr>
              <a:t>i</a:t>
            </a:r>
            <a:r>
              <a:rPr lang="en-US" altLang="el-GR" sz="1200" strike="dblStrike" dirty="0">
                <a:latin typeface="Linux Libertine Mono O" charset="0"/>
              </a:rPr>
              <a:t>), b(</a:t>
            </a:r>
            <a:r>
              <a:rPr lang="en-US" altLang="el-GR" sz="1200" strike="dblStrike" dirty="0" err="1">
                <a:latin typeface="Linux Libertine Mono O" charset="0"/>
              </a:rPr>
              <a:t>i</a:t>
            </a:r>
            <a:r>
              <a:rPr lang="en-US" altLang="el-GR" sz="1200" strike="dblStrike" dirty="0">
                <a:latin typeface="Linux Libertine Mono O" charset="0"/>
              </a:rPr>
              <a:t>), q(</a:t>
            </a:r>
            <a:r>
              <a:rPr lang="en-US" altLang="el-GR" sz="1200" strike="dblStrike" dirty="0" err="1">
                <a:latin typeface="Linux Libertine Mono O" charset="0"/>
              </a:rPr>
              <a:t>i</a:t>
            </a:r>
            <a:r>
              <a:rPr lang="en-US" altLang="el-GR" sz="1200" strike="dblStrike" dirty="0">
                <a:latin typeface="Linux Libertine Mono O" charset="0"/>
              </a:rPr>
              <a:t>));</a:t>
            </a:r>
            <a:endParaRPr lang="el-GR" altLang="el-GR" sz="1200" strike="dblStrike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l-GR" altLang="el-GR" sz="1200" dirty="0">
                <a:latin typeface="Linux Libertine Mono O" charset="0"/>
              </a:rPr>
              <a:t>   </a:t>
            </a:r>
            <a:r>
              <a:rPr lang="en-US" altLang="el-GR" sz="1200" dirty="0">
                <a:latin typeface="Linux Libertine Mono O" charset="0"/>
              </a:rPr>
              <a:t> U : entity work.</a:t>
            </a:r>
            <a:r>
              <a:rPr lang="en-US" altLang="el-GR" sz="1200" b="1" dirty="0">
                <a:solidFill>
                  <a:srgbClr val="2A6099"/>
                </a:solidFill>
                <a:latin typeface="Linux Libertine Mono O" charset="0"/>
              </a:rPr>
              <a:t> c1</a:t>
            </a:r>
            <a:r>
              <a:rPr lang="en-US" altLang="el-GR" sz="1200" dirty="0">
                <a:latin typeface="Linux Libertine Mono O" charset="0"/>
              </a:rPr>
              <a:t>(</a:t>
            </a:r>
            <a:r>
              <a:rPr lang="en-US" altLang="el-GR" sz="1200" dirty="0" err="1">
                <a:latin typeface="Linux Libertine Mono O" charset="0"/>
              </a:rPr>
              <a:t>behav</a:t>
            </a:r>
            <a:r>
              <a:rPr lang="en-US" altLang="el-GR" sz="1200" dirty="0">
                <a:latin typeface="Linux Libertine Mono O" charset="0"/>
              </a:rPr>
              <a:t>) port map(a(</a:t>
            </a:r>
            <a:r>
              <a:rPr lang="en-US" altLang="el-GR" sz="1200" dirty="0" err="1">
                <a:latin typeface="Linux Libertine Mono O" charset="0"/>
              </a:rPr>
              <a:t>i</a:t>
            </a:r>
            <a:r>
              <a:rPr lang="en-US" altLang="el-GR" sz="1200" dirty="0">
                <a:latin typeface="Linux Libertine Mono O" charset="0"/>
              </a:rPr>
              <a:t>), b(</a:t>
            </a:r>
            <a:r>
              <a:rPr lang="en-US" altLang="el-GR" sz="1200" dirty="0" err="1">
                <a:latin typeface="Linux Libertine Mono O" charset="0"/>
              </a:rPr>
              <a:t>i</a:t>
            </a:r>
            <a:r>
              <a:rPr lang="en-US" altLang="el-GR" sz="1200" dirty="0">
                <a:latin typeface="Linux Libertine Mono O" charset="0"/>
              </a:rPr>
              <a:t>), q(</a:t>
            </a:r>
            <a:r>
              <a:rPr lang="en-US" altLang="el-GR" sz="1200" dirty="0" err="1">
                <a:latin typeface="Linux Libertine Mono O" charset="0"/>
              </a:rPr>
              <a:t>i</a:t>
            </a:r>
            <a:r>
              <a:rPr lang="en-US" altLang="el-GR" sz="1200" dirty="0">
                <a:latin typeface="Linux Libertine Mono O" charset="0"/>
              </a:rPr>
              <a:t>));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  end generate;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l-GR" sz="1200" dirty="0">
                <a:latin typeface="Linux Libertine Mono O" charset="0"/>
              </a:rPr>
              <a:t>end </a:t>
            </a:r>
            <a:r>
              <a:rPr lang="en-US" altLang="el-GR" sz="1200" dirty="0" err="1">
                <a:latin typeface="Linux Libertine Mono O" charset="0"/>
              </a:rPr>
              <a:t>rtl</a:t>
            </a:r>
            <a:r>
              <a:rPr lang="en-US" altLang="el-GR" sz="12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</a:pPr>
            <a:endParaRPr lang="en-US" altLang="el-GR" sz="1200" dirty="0">
              <a:latin typeface="Linux Libertine Mono O" charset="0"/>
            </a:endParaRPr>
          </a:p>
        </p:txBody>
      </p:sp>
      <p:sp>
        <p:nvSpPr>
          <p:cNvPr id="39944" name="Date Placeholder 4">
            <a:extLst>
              <a:ext uri="{FF2B5EF4-FFF2-40B4-BE49-F238E27FC236}">
                <a16:creationId xmlns:a16="http://schemas.microsoft.com/office/drawing/2014/main" id="{FB8F27F1-C759-4892-9F8A-A0B7808F6E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39945" name="Footer Placeholder 5">
            <a:extLst>
              <a:ext uri="{FF2B5EF4-FFF2-40B4-BE49-F238E27FC236}">
                <a16:creationId xmlns:a16="http://schemas.microsoft.com/office/drawing/2014/main" id="{11496BDC-7C7B-4B9B-AAFB-82966EA3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39946" name="Slide Number Placeholder 6">
            <a:extLst>
              <a:ext uri="{FF2B5EF4-FFF2-40B4-BE49-F238E27FC236}">
                <a16:creationId xmlns:a16="http://schemas.microsoft.com/office/drawing/2014/main" id="{E6DB8D03-E895-426E-9314-2DBD6016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08C25D-A4A9-499D-B531-C6808573E84A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170</a:t>
            </a:fld>
            <a:endParaRPr lang="en-US" altLang="el-GR" sz="1400">
              <a:cs typeface="DejaVu Sans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16CDD292-CB94-4680-8367-4A3F0B15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6672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dirty="0">
                <a:solidFill>
                  <a:srgbClr val="CC0000"/>
                </a:solidFill>
              </a:rPr>
              <a:t>Direct instantiation (VHDL-93)</a:t>
            </a:r>
          </a:p>
        </p:txBody>
      </p:sp>
    </p:spTree>
    <p:extLst>
      <p:ext uri="{BB962C8B-B14F-4D97-AF65-F5344CB8AC3E}">
        <p14:creationId xmlns:p14="http://schemas.microsoft.com/office/powerpoint/2010/main" val="4065486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6DDE2618-AEE2-49B0-A908-465170EA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Components in package</a:t>
            </a:r>
          </a:p>
        </p:txBody>
      </p:sp>
      <p:sp>
        <p:nvSpPr>
          <p:cNvPr id="48131" name="Text Box 5">
            <a:extLst>
              <a:ext uri="{FF2B5EF4-FFF2-40B4-BE49-F238E27FC236}">
                <a16:creationId xmlns:a16="http://schemas.microsoft.com/office/drawing/2014/main" id="{C45BF17D-7B04-4EB9-A8E4-D0C14549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Μπορούμε να ορίσουμε </a:t>
            </a:r>
            <a:r>
              <a:rPr lang="en-US" altLang="el-GR" sz="2000"/>
              <a:t>components </a:t>
            </a:r>
            <a:r>
              <a:rPr lang="el-GR" altLang="el-GR" sz="2000"/>
              <a:t>σε ένα </a:t>
            </a:r>
            <a:r>
              <a:rPr lang="en-US" altLang="el-GR" sz="2000"/>
              <a:t>package. </a:t>
            </a:r>
            <a:r>
              <a:rPr lang="el-GR" altLang="el-GR" sz="2000"/>
              <a:t>Με αυτόν τον τρόπο δεν είναι απαραίτητο να δηλώνουμε τα </a:t>
            </a:r>
            <a:r>
              <a:rPr lang="en-US" altLang="el-GR" sz="2000"/>
              <a:t>components</a:t>
            </a:r>
            <a:r>
              <a:rPr lang="el-GR" altLang="el-GR" sz="2000"/>
              <a:t> στο </a:t>
            </a:r>
            <a:r>
              <a:rPr lang="en-US" altLang="el-GR" sz="2000"/>
              <a:t>architecture.</a:t>
            </a:r>
          </a:p>
        </p:txBody>
      </p:sp>
      <p:pic>
        <p:nvPicPr>
          <p:cNvPr id="48132" name="Picture 6">
            <a:extLst>
              <a:ext uri="{FF2B5EF4-FFF2-40B4-BE49-F238E27FC236}">
                <a16:creationId xmlns:a16="http://schemas.microsoft.com/office/drawing/2014/main" id="{3FEEA47C-771D-4542-99EA-97A25FA6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6482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Date Placeholder 4">
            <a:extLst>
              <a:ext uri="{FF2B5EF4-FFF2-40B4-BE49-F238E27FC236}">
                <a16:creationId xmlns:a16="http://schemas.microsoft.com/office/drawing/2014/main" id="{813737F7-3C94-4B56-8E9D-E4DB7D93C7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48134" name="Footer Placeholder 5">
            <a:extLst>
              <a:ext uri="{FF2B5EF4-FFF2-40B4-BE49-F238E27FC236}">
                <a16:creationId xmlns:a16="http://schemas.microsoft.com/office/drawing/2014/main" id="{2939FCC2-060D-4781-ACCB-6066CDB1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48135" name="Slide Number Placeholder 6">
            <a:extLst>
              <a:ext uri="{FF2B5EF4-FFF2-40B4-BE49-F238E27FC236}">
                <a16:creationId xmlns:a16="http://schemas.microsoft.com/office/drawing/2014/main" id="{CE149B06-163F-4922-BC16-01D03E6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07E5E7-5C81-4465-A840-BB98E87E6B82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171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>
            <a:extLst>
              <a:ext uri="{FF2B5EF4-FFF2-40B4-BE49-F238E27FC236}">
                <a16:creationId xmlns:a16="http://schemas.microsoft.com/office/drawing/2014/main" id="{5D140A6E-6E6F-4CC1-AD19-431EA58D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Components in package</a:t>
            </a:r>
          </a:p>
        </p:txBody>
      </p:sp>
      <p:sp>
        <p:nvSpPr>
          <p:cNvPr id="50179" name="Text Box 5">
            <a:extLst>
              <a:ext uri="{FF2B5EF4-FFF2-40B4-BE49-F238E27FC236}">
                <a16:creationId xmlns:a16="http://schemas.microsoft.com/office/drawing/2014/main" id="{6797C0B3-3A35-47B5-B019-F41934A4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0180" name="Picture 6">
            <a:extLst>
              <a:ext uri="{FF2B5EF4-FFF2-40B4-BE49-F238E27FC236}">
                <a16:creationId xmlns:a16="http://schemas.microsoft.com/office/drawing/2014/main" id="{7585DBE5-1C2D-4379-9B2E-8C49714F0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5943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7">
            <a:extLst>
              <a:ext uri="{FF2B5EF4-FFF2-40B4-BE49-F238E27FC236}">
                <a16:creationId xmlns:a16="http://schemas.microsoft.com/office/drawing/2014/main" id="{854D0B71-357D-4079-8DED-ADB74A11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59436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Date Placeholder 4">
            <a:extLst>
              <a:ext uri="{FF2B5EF4-FFF2-40B4-BE49-F238E27FC236}">
                <a16:creationId xmlns:a16="http://schemas.microsoft.com/office/drawing/2014/main" id="{23F62C5A-802D-46D1-980E-ED493795D0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50183" name="Footer Placeholder 5">
            <a:extLst>
              <a:ext uri="{FF2B5EF4-FFF2-40B4-BE49-F238E27FC236}">
                <a16:creationId xmlns:a16="http://schemas.microsoft.com/office/drawing/2014/main" id="{A4BD9E3F-7B3E-4CB0-9470-E3D1EA9A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50184" name="Slide Number Placeholder 6">
            <a:extLst>
              <a:ext uri="{FF2B5EF4-FFF2-40B4-BE49-F238E27FC236}">
                <a16:creationId xmlns:a16="http://schemas.microsoft.com/office/drawing/2014/main" id="{777C8172-B289-46C7-A0B6-F69801C1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B6FBBB-6040-4C77-B74C-EE8E8BCF20ED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172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5">
            <a:extLst>
              <a:ext uri="{FF2B5EF4-FFF2-40B4-BE49-F238E27FC236}">
                <a16:creationId xmlns:a16="http://schemas.microsoft.com/office/drawing/2014/main" id="{5E465E95-35D8-490B-B598-E4C76173F2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733800"/>
          <a:ext cx="60960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r:id="rId4" imgW="16495238" imgH="4520635" progId="">
                  <p:embed/>
                </p:oleObj>
              </mc:Choice>
              <mc:Fallback>
                <p:oleObj r:id="rId4" imgW="16495238" imgH="452063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60960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Text Box 4">
            <a:extLst>
              <a:ext uri="{FF2B5EF4-FFF2-40B4-BE49-F238E27FC236}">
                <a16:creationId xmlns:a16="http://schemas.microsoft.com/office/drawing/2014/main" id="{55EB4EDE-BAB8-449C-A768-C8C2D560B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l-GR" altLang="el-GR" sz="3600">
                <a:solidFill>
                  <a:srgbClr val="CC0000"/>
                </a:solidFill>
              </a:rPr>
              <a:t>4</a:t>
            </a:r>
            <a:r>
              <a:rPr lang="en-US" altLang="el-GR" sz="3600">
                <a:solidFill>
                  <a:srgbClr val="CC0000"/>
                </a:solidFill>
              </a:rPr>
              <a:t>-bit Adder</a:t>
            </a:r>
          </a:p>
        </p:txBody>
      </p:sp>
      <p:graphicFrame>
        <p:nvGraphicFramePr>
          <p:cNvPr id="52228" name="Object 6">
            <a:extLst>
              <a:ext uri="{FF2B5EF4-FFF2-40B4-BE49-F238E27FC236}">
                <a16:creationId xmlns:a16="http://schemas.microsoft.com/office/drawing/2014/main" id="{77F90497-17C4-49A2-BCCB-C856646A82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447800"/>
          <a:ext cx="52578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r:id="rId6" imgW="7177649" imgH="2169042" progId="">
                  <p:embed/>
                </p:oleObj>
              </mc:Choice>
              <mc:Fallback>
                <p:oleObj r:id="rId6" imgW="7177649" imgH="216904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0"/>
                        <a:ext cx="52578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7">
            <a:extLst>
              <a:ext uri="{FF2B5EF4-FFF2-40B4-BE49-F238E27FC236}">
                <a16:creationId xmlns:a16="http://schemas.microsoft.com/office/drawing/2014/main" id="{10CF709A-2FB4-47E3-A0A2-6F751E7C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48000"/>
            <a:ext cx="11160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800"/>
              <a:t>Full adder</a:t>
            </a:r>
          </a:p>
        </p:txBody>
      </p:sp>
      <p:sp>
        <p:nvSpPr>
          <p:cNvPr id="52230" name="Text Box 8">
            <a:extLst>
              <a:ext uri="{FF2B5EF4-FFF2-40B4-BE49-F238E27FC236}">
                <a16:creationId xmlns:a16="http://schemas.microsoft.com/office/drawing/2014/main" id="{BA20ACCC-4C3D-4E5F-BB6C-53E97A52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86400"/>
            <a:ext cx="1181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800"/>
              <a:t>4-bit adder</a:t>
            </a:r>
          </a:p>
        </p:txBody>
      </p:sp>
      <p:sp>
        <p:nvSpPr>
          <p:cNvPr id="52231" name="Date Placeholder 4">
            <a:extLst>
              <a:ext uri="{FF2B5EF4-FFF2-40B4-BE49-F238E27FC236}">
                <a16:creationId xmlns:a16="http://schemas.microsoft.com/office/drawing/2014/main" id="{56BF07A6-B994-4CF1-9ADC-466384B40F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52232" name="Footer Placeholder 5">
            <a:extLst>
              <a:ext uri="{FF2B5EF4-FFF2-40B4-BE49-F238E27FC236}">
                <a16:creationId xmlns:a16="http://schemas.microsoft.com/office/drawing/2014/main" id="{C2E232F2-D39C-4AC3-AABD-D04EC306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52233" name="Slide Number Placeholder 6">
            <a:extLst>
              <a:ext uri="{FF2B5EF4-FFF2-40B4-BE49-F238E27FC236}">
                <a16:creationId xmlns:a16="http://schemas.microsoft.com/office/drawing/2014/main" id="{5AD639DC-B08F-4013-81A1-8F14156C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E4C3BC-7073-4ED0-965E-36073A35CD16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173</a:t>
            </a:fld>
            <a:endParaRPr lang="en-US" altLang="el-GR" sz="1400">
              <a:cs typeface="DejaVu Sa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98D3B-1545-461C-88AA-1BFD27CEE73C}"/>
              </a:ext>
            </a:extLst>
          </p:cNvPr>
          <p:cNvSpPr txBox="1"/>
          <p:nvPr/>
        </p:nvSpPr>
        <p:spPr>
          <a:xfrm>
            <a:off x="7411042" y="4651469"/>
            <a:ext cx="698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endParaRPr lang="en-US" sz="12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2FCC1-5690-4CBF-9D00-967676B2D394}"/>
              </a:ext>
            </a:extLst>
          </p:cNvPr>
          <p:cNvSpPr txBox="1"/>
          <p:nvPr/>
        </p:nvSpPr>
        <p:spPr>
          <a:xfrm>
            <a:off x="1504234" y="5373216"/>
            <a:ext cx="698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endParaRPr lang="en-US" sz="12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>
            <a:extLst>
              <a:ext uri="{FF2B5EF4-FFF2-40B4-BE49-F238E27FC236}">
                <a16:creationId xmlns:a16="http://schemas.microsoft.com/office/drawing/2014/main" id="{4D617D59-44DB-416A-8AB9-704238366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l-GR" altLang="el-GR" sz="3600">
                <a:solidFill>
                  <a:srgbClr val="CC0000"/>
                </a:solidFill>
              </a:rPr>
              <a:t>4</a:t>
            </a:r>
            <a:r>
              <a:rPr lang="en-US" altLang="el-GR" sz="3600">
                <a:solidFill>
                  <a:srgbClr val="CC0000"/>
                </a:solidFill>
              </a:rPr>
              <a:t>-bit Adder</a:t>
            </a: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5CA66B8F-10A9-4A69-A433-F243C9644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--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--  File: c:\my designs\str_adder4\SRC\adder_4.VHD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--  4-bit adder Hierarchical Created by Design Wizard: 02/05/01 20:25:48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--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-- Half Adder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/>
              <a:t>library</a:t>
            </a:r>
            <a:r>
              <a:rPr lang="en-US" altLang="el-GR" sz="1600"/>
              <a:t> IEEE;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/>
              <a:t>use</a:t>
            </a:r>
            <a:r>
              <a:rPr lang="en-US" altLang="el-GR" sz="1600"/>
              <a:t> IEEE.std_logic_1164.</a:t>
            </a:r>
            <a:r>
              <a:rPr lang="en-US" altLang="el-GR" sz="1600" b="1"/>
              <a:t>all</a:t>
            </a:r>
            <a:r>
              <a:rPr lang="en-US" altLang="el-GR" sz="1600"/>
              <a:t>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l-GR" sz="160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/>
              <a:t>entity</a:t>
            </a:r>
            <a:r>
              <a:rPr lang="en-US" altLang="el-GR" sz="1600"/>
              <a:t> half_adder </a:t>
            </a:r>
            <a:r>
              <a:rPr lang="en-US" altLang="el-GR" sz="1600" b="1"/>
              <a:t>is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    </a:t>
            </a:r>
            <a:r>
              <a:rPr lang="en-US" altLang="el-GR" sz="1600" b="1"/>
              <a:t>port</a:t>
            </a:r>
            <a:r>
              <a:rPr lang="en-US" altLang="el-GR" sz="1600"/>
              <a:t> ( x, y : </a:t>
            </a:r>
            <a:r>
              <a:rPr lang="en-US" altLang="el-GR" sz="1600" b="1"/>
              <a:t>in</a:t>
            </a:r>
            <a:r>
              <a:rPr lang="en-US" altLang="el-GR" sz="1600"/>
              <a:t> STD_LOGIC;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	       </a:t>
            </a:r>
            <a:r>
              <a:rPr lang="el-GR" altLang="el-GR" sz="1600"/>
              <a:t> </a:t>
            </a:r>
            <a:r>
              <a:rPr lang="en-US" altLang="el-GR" sz="1600"/>
              <a:t>s, c : </a:t>
            </a:r>
            <a:r>
              <a:rPr lang="en-US" altLang="el-GR" sz="1600" b="1"/>
              <a:t>out</a:t>
            </a:r>
            <a:r>
              <a:rPr lang="en-US" altLang="el-GR" sz="1600"/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/>
              <a:t>end</a:t>
            </a:r>
            <a:r>
              <a:rPr lang="en-US" altLang="el-GR" sz="1600"/>
              <a:t> half_adder;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l-GR" sz="160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/>
              <a:t>architecture</a:t>
            </a:r>
            <a:r>
              <a:rPr lang="en-US" altLang="el-GR" sz="1600"/>
              <a:t> dataflow_3 </a:t>
            </a:r>
            <a:r>
              <a:rPr lang="en-US" altLang="el-GR" sz="1600" b="1"/>
              <a:t>of</a:t>
            </a:r>
            <a:r>
              <a:rPr lang="en-US" altLang="el-GR" sz="1600"/>
              <a:t> half_adder </a:t>
            </a:r>
            <a:r>
              <a:rPr lang="en-US" altLang="el-GR" sz="1600" b="1"/>
              <a:t>is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/>
              <a:t>begin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	s &lt;= x </a:t>
            </a:r>
            <a:r>
              <a:rPr lang="en-US" altLang="el-GR" sz="1600" b="1"/>
              <a:t>xor</a:t>
            </a:r>
            <a:r>
              <a:rPr lang="en-US" altLang="el-GR" sz="1600"/>
              <a:t> y;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/>
              <a:t>	c &lt;= x </a:t>
            </a:r>
            <a:r>
              <a:rPr lang="en-US" altLang="el-GR" sz="1600" b="1"/>
              <a:t>and</a:t>
            </a:r>
            <a:r>
              <a:rPr lang="en-US" altLang="el-GR" sz="1600"/>
              <a:t> y;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/>
              <a:t>end</a:t>
            </a:r>
            <a:r>
              <a:rPr lang="en-US" altLang="el-GR" sz="1600"/>
              <a:t> dataflow_3;</a:t>
            </a:r>
          </a:p>
        </p:txBody>
      </p:sp>
      <p:sp>
        <p:nvSpPr>
          <p:cNvPr id="54276" name="Date Placeholder 4">
            <a:extLst>
              <a:ext uri="{FF2B5EF4-FFF2-40B4-BE49-F238E27FC236}">
                <a16:creationId xmlns:a16="http://schemas.microsoft.com/office/drawing/2014/main" id="{F2D102EF-FB5E-4D48-BDEF-DB6263C1A8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54277" name="Footer Placeholder 5">
            <a:extLst>
              <a:ext uri="{FF2B5EF4-FFF2-40B4-BE49-F238E27FC236}">
                <a16:creationId xmlns:a16="http://schemas.microsoft.com/office/drawing/2014/main" id="{39D494F8-68B6-4644-B1A3-5ECAB7EA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54278" name="Slide Number Placeholder 6">
            <a:extLst>
              <a:ext uri="{FF2B5EF4-FFF2-40B4-BE49-F238E27FC236}">
                <a16:creationId xmlns:a16="http://schemas.microsoft.com/office/drawing/2014/main" id="{BFF376E0-C7B9-4E82-BA63-3AA5A52D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0C5EB6-577C-451A-B41E-05FE7FBCDB2F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174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>
            <a:extLst>
              <a:ext uri="{FF2B5EF4-FFF2-40B4-BE49-F238E27FC236}">
                <a16:creationId xmlns:a16="http://schemas.microsoft.com/office/drawing/2014/main" id="{E5452270-F562-4B19-81EC-BEEC7F35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l-GR" altLang="el-GR" sz="3600">
                <a:solidFill>
                  <a:srgbClr val="CC0000"/>
                </a:solidFill>
              </a:rPr>
              <a:t>4</a:t>
            </a:r>
            <a:r>
              <a:rPr lang="en-US" altLang="el-GR" sz="3600">
                <a:solidFill>
                  <a:srgbClr val="CC0000"/>
                </a:solidFill>
              </a:rPr>
              <a:t>-bit Adder</a:t>
            </a:r>
          </a:p>
        </p:txBody>
      </p:sp>
      <p:sp>
        <p:nvSpPr>
          <p:cNvPr id="56323" name="Text Box 5">
            <a:extLst>
              <a:ext uri="{FF2B5EF4-FFF2-40B4-BE49-F238E27FC236}">
                <a16:creationId xmlns:a16="http://schemas.microsoft.com/office/drawing/2014/main" id="{3D77E1A3-38D4-4370-8DAC-AB9422EF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-- Full Adder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library</a:t>
            </a:r>
            <a:r>
              <a:rPr lang="en-US" altLang="el-GR" sz="1600" dirty="0"/>
              <a:t> IEEE;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use</a:t>
            </a:r>
            <a:r>
              <a:rPr lang="en-US" altLang="el-GR" sz="1600" dirty="0"/>
              <a:t> IEEE.std_logic_1164.</a:t>
            </a:r>
            <a:r>
              <a:rPr lang="en-US" altLang="el-GR" sz="1600" b="1" dirty="0"/>
              <a:t>all</a:t>
            </a:r>
            <a:r>
              <a:rPr lang="en-US" altLang="el-GR" sz="1600" dirty="0"/>
              <a:t>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entity</a:t>
            </a:r>
            <a:r>
              <a:rPr lang="en-US" altLang="el-GR" sz="1600" dirty="0"/>
              <a:t> </a:t>
            </a:r>
            <a:r>
              <a:rPr lang="en-US" altLang="el-GR" sz="1600" dirty="0" err="1"/>
              <a:t>full_adder</a:t>
            </a:r>
            <a:r>
              <a:rPr lang="en-US" altLang="el-GR" sz="1600" dirty="0"/>
              <a:t> </a:t>
            </a:r>
            <a:r>
              <a:rPr lang="en-US" altLang="el-GR" sz="1600" b="1" dirty="0"/>
              <a:t>is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    </a:t>
            </a:r>
            <a:r>
              <a:rPr lang="en-US" altLang="el-GR" sz="1600" b="1" dirty="0"/>
              <a:t>port</a:t>
            </a:r>
            <a:r>
              <a:rPr lang="en-US" altLang="el-GR" sz="1600" dirty="0"/>
              <a:t> ( x, y, z : </a:t>
            </a:r>
            <a:r>
              <a:rPr lang="en-US" altLang="el-GR" sz="1600" b="1" dirty="0"/>
              <a:t>in</a:t>
            </a:r>
            <a:r>
              <a:rPr lang="en-US" altLang="el-GR" sz="1600" dirty="0"/>
              <a:t> STD_LOGIC;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	       </a:t>
            </a:r>
            <a:r>
              <a:rPr lang="el-GR" altLang="el-GR" sz="1600" dirty="0"/>
              <a:t> </a:t>
            </a:r>
            <a:r>
              <a:rPr lang="en-US" altLang="el-GR" sz="1600" dirty="0"/>
              <a:t>s, c : </a:t>
            </a:r>
            <a:r>
              <a:rPr lang="en-US" altLang="el-GR" sz="1600" b="1" dirty="0"/>
              <a:t>out</a:t>
            </a:r>
            <a:r>
              <a:rPr lang="en-US" altLang="el-GR" sz="1600" dirty="0"/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end</a:t>
            </a:r>
            <a:r>
              <a:rPr lang="en-US" altLang="el-GR" sz="1600" dirty="0"/>
              <a:t> </a:t>
            </a:r>
            <a:r>
              <a:rPr lang="en-US" altLang="el-GR" sz="1600" dirty="0" err="1"/>
              <a:t>full_adder</a:t>
            </a:r>
            <a:r>
              <a:rPr lang="en-US" altLang="el-GR" sz="1600" dirty="0"/>
              <a:t>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architecture</a:t>
            </a:r>
            <a:r>
              <a:rPr lang="en-US" altLang="el-GR" sz="1600" dirty="0"/>
              <a:t> struc_dataflow_3 </a:t>
            </a:r>
            <a:r>
              <a:rPr lang="en-US" altLang="el-GR" sz="1600" b="1" dirty="0"/>
              <a:t>of</a:t>
            </a:r>
            <a:r>
              <a:rPr lang="en-US" altLang="el-GR" sz="1600" dirty="0"/>
              <a:t> </a:t>
            </a:r>
            <a:r>
              <a:rPr lang="en-US" altLang="el-GR" sz="1600" dirty="0" err="1"/>
              <a:t>full_adder</a:t>
            </a:r>
            <a:r>
              <a:rPr lang="en-US" altLang="el-GR" sz="1600" dirty="0"/>
              <a:t> </a:t>
            </a:r>
            <a:r>
              <a:rPr lang="en-US" altLang="el-GR" sz="1600" b="1" dirty="0"/>
              <a:t>is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component</a:t>
            </a:r>
            <a:r>
              <a:rPr lang="en-US" altLang="el-GR" sz="1600" dirty="0"/>
              <a:t> </a:t>
            </a:r>
            <a:r>
              <a:rPr lang="en-US" altLang="el-GR" sz="1600" dirty="0" err="1"/>
              <a:t>half_adder</a:t>
            </a:r>
            <a:endParaRPr lang="en-US" altLang="el-GR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    </a:t>
            </a:r>
            <a:r>
              <a:rPr lang="en-US" altLang="el-GR" sz="1600" b="1" dirty="0"/>
              <a:t>port</a:t>
            </a:r>
            <a:r>
              <a:rPr lang="en-US" altLang="el-GR" sz="1600" dirty="0"/>
              <a:t> ( x, y : </a:t>
            </a:r>
            <a:r>
              <a:rPr lang="en-US" altLang="el-GR" sz="1600" b="1" dirty="0"/>
              <a:t>in</a:t>
            </a:r>
            <a:r>
              <a:rPr lang="en-US" altLang="el-GR" sz="1600" dirty="0"/>
              <a:t> STD_LOGIC;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	       </a:t>
            </a:r>
            <a:r>
              <a:rPr lang="el-GR" altLang="el-GR" sz="1600" dirty="0"/>
              <a:t> </a:t>
            </a:r>
            <a:r>
              <a:rPr lang="en-US" altLang="el-GR" sz="1600" dirty="0"/>
              <a:t>s, c : </a:t>
            </a:r>
            <a:r>
              <a:rPr lang="en-US" altLang="el-GR" sz="1600" b="1" dirty="0"/>
              <a:t>out</a:t>
            </a:r>
            <a:r>
              <a:rPr lang="en-US" altLang="el-GR" sz="1600" dirty="0"/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end</a:t>
            </a:r>
            <a:r>
              <a:rPr lang="en-US" altLang="el-GR" sz="1600" dirty="0"/>
              <a:t> component;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signal</a:t>
            </a:r>
            <a:r>
              <a:rPr lang="en-US" altLang="el-GR" sz="1600" dirty="0"/>
              <a:t> </a:t>
            </a:r>
            <a:r>
              <a:rPr lang="en-US" altLang="el-GR" sz="1600" dirty="0" err="1"/>
              <a:t>hs</a:t>
            </a:r>
            <a:r>
              <a:rPr lang="en-US" altLang="el-GR" sz="1600" dirty="0"/>
              <a:t>, </a:t>
            </a:r>
            <a:r>
              <a:rPr lang="en-US" altLang="el-GR" sz="1600" dirty="0" err="1"/>
              <a:t>hc</a:t>
            </a:r>
            <a:r>
              <a:rPr lang="en-US" altLang="el-GR" sz="1600" dirty="0"/>
              <a:t>, </a:t>
            </a:r>
            <a:r>
              <a:rPr lang="en-US" altLang="el-GR" sz="1600" dirty="0" err="1"/>
              <a:t>tc</a:t>
            </a:r>
            <a:r>
              <a:rPr lang="en-US" altLang="el-GR" sz="1600" dirty="0"/>
              <a:t> : STD_LOGIC;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begin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HA1 : </a:t>
            </a:r>
            <a:r>
              <a:rPr lang="en-US" altLang="el-GR" sz="1600" dirty="0" err="1"/>
              <a:t>half_adder</a:t>
            </a:r>
            <a:endParaRPr lang="en-US" altLang="el-GR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	</a:t>
            </a:r>
            <a:r>
              <a:rPr lang="en-US" altLang="el-GR" sz="1600" b="1" dirty="0"/>
              <a:t>port</a:t>
            </a:r>
            <a:r>
              <a:rPr lang="en-US" altLang="el-GR" sz="1600" dirty="0"/>
              <a:t> </a:t>
            </a:r>
            <a:r>
              <a:rPr lang="en-US" altLang="el-GR" sz="1600" b="1" dirty="0"/>
              <a:t>map</a:t>
            </a:r>
            <a:r>
              <a:rPr lang="en-US" altLang="el-GR" sz="1600" dirty="0"/>
              <a:t>(x, y, </a:t>
            </a:r>
            <a:r>
              <a:rPr lang="en-US" altLang="el-GR" sz="1600" dirty="0" err="1"/>
              <a:t>hs</a:t>
            </a:r>
            <a:r>
              <a:rPr lang="en-US" altLang="el-GR" sz="1600" dirty="0"/>
              <a:t>, </a:t>
            </a:r>
            <a:r>
              <a:rPr lang="en-US" altLang="el-GR" sz="1600" dirty="0" err="1"/>
              <a:t>hc</a:t>
            </a:r>
            <a:r>
              <a:rPr lang="en-US" altLang="el-GR" sz="1600" dirty="0"/>
              <a:t>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HA2 : </a:t>
            </a:r>
            <a:r>
              <a:rPr lang="en-US" altLang="el-GR" sz="1600" dirty="0" err="1"/>
              <a:t>half_adder</a:t>
            </a:r>
            <a:endParaRPr lang="en-US" altLang="el-GR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	</a:t>
            </a:r>
            <a:r>
              <a:rPr lang="en-US" altLang="el-GR" sz="1600" b="1" dirty="0"/>
              <a:t>port</a:t>
            </a:r>
            <a:r>
              <a:rPr lang="en-US" altLang="el-GR" sz="1600" dirty="0"/>
              <a:t> </a:t>
            </a:r>
            <a:r>
              <a:rPr lang="en-US" altLang="el-GR" sz="1600" b="1" dirty="0"/>
              <a:t>map</a:t>
            </a:r>
            <a:r>
              <a:rPr lang="en-US" altLang="el-GR" sz="1600" dirty="0"/>
              <a:t>(</a:t>
            </a:r>
            <a:r>
              <a:rPr lang="en-US" altLang="el-GR" sz="1600" dirty="0" err="1"/>
              <a:t>hs</a:t>
            </a:r>
            <a:r>
              <a:rPr lang="en-US" altLang="el-GR" sz="1600" dirty="0"/>
              <a:t>, z, s, </a:t>
            </a:r>
            <a:r>
              <a:rPr lang="en-US" altLang="el-GR" sz="1600" dirty="0" err="1"/>
              <a:t>tc</a:t>
            </a:r>
            <a:r>
              <a:rPr lang="en-US" altLang="el-GR" sz="1600" dirty="0"/>
              <a:t>);</a:t>
            </a:r>
          </a:p>
        </p:txBody>
      </p:sp>
      <p:sp>
        <p:nvSpPr>
          <p:cNvPr id="56324" name="Date Placeholder 4">
            <a:extLst>
              <a:ext uri="{FF2B5EF4-FFF2-40B4-BE49-F238E27FC236}">
                <a16:creationId xmlns:a16="http://schemas.microsoft.com/office/drawing/2014/main" id="{ADBF49CB-5776-4964-9B26-2784A7D59F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56325" name="Footer Placeholder 5">
            <a:extLst>
              <a:ext uri="{FF2B5EF4-FFF2-40B4-BE49-F238E27FC236}">
                <a16:creationId xmlns:a16="http://schemas.microsoft.com/office/drawing/2014/main" id="{0725715A-8FF0-4E26-91D6-3E9744D3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56326" name="Slide Number Placeholder 6">
            <a:extLst>
              <a:ext uri="{FF2B5EF4-FFF2-40B4-BE49-F238E27FC236}">
                <a16:creationId xmlns:a16="http://schemas.microsoft.com/office/drawing/2014/main" id="{AC4234E1-9974-434F-88EE-50C2FA54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4630A0-5322-41B0-9C79-E8833C50CCEE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175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>
            <a:extLst>
              <a:ext uri="{FF2B5EF4-FFF2-40B4-BE49-F238E27FC236}">
                <a16:creationId xmlns:a16="http://schemas.microsoft.com/office/drawing/2014/main" id="{19802630-D431-4B8F-9595-A3B86AEA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l-GR" altLang="el-GR" sz="3600">
                <a:solidFill>
                  <a:srgbClr val="CC0000"/>
                </a:solidFill>
              </a:rPr>
              <a:t>4</a:t>
            </a:r>
            <a:r>
              <a:rPr lang="en-US" altLang="el-GR" sz="3600">
                <a:solidFill>
                  <a:srgbClr val="CC0000"/>
                </a:solidFill>
              </a:rPr>
              <a:t>-bit Adder</a:t>
            </a:r>
          </a:p>
        </p:txBody>
      </p:sp>
      <p:sp>
        <p:nvSpPr>
          <p:cNvPr id="58371" name="Text Box 5">
            <a:extLst>
              <a:ext uri="{FF2B5EF4-FFF2-40B4-BE49-F238E27FC236}">
                <a16:creationId xmlns:a16="http://schemas.microsoft.com/office/drawing/2014/main" id="{76B13D7D-30DE-4287-8F73-0BD1E609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l-GR" sz="1800" dirty="0"/>
              <a:t>c &lt;= </a:t>
            </a:r>
            <a:r>
              <a:rPr lang="en-US" altLang="el-GR" sz="1800" dirty="0" err="1"/>
              <a:t>tc</a:t>
            </a:r>
            <a:r>
              <a:rPr lang="en-US" altLang="el-GR" sz="1800" dirty="0"/>
              <a:t> </a:t>
            </a:r>
            <a:r>
              <a:rPr lang="en-US" altLang="el-GR" sz="1800" b="1" dirty="0"/>
              <a:t>or</a:t>
            </a:r>
            <a:r>
              <a:rPr lang="en-US" altLang="el-GR" sz="1800" dirty="0"/>
              <a:t> </a:t>
            </a:r>
            <a:r>
              <a:rPr lang="en-US" altLang="el-GR" sz="1800" dirty="0" err="1"/>
              <a:t>hc</a:t>
            </a:r>
            <a:r>
              <a:rPr lang="en-US" altLang="el-GR" sz="1800" dirty="0"/>
              <a:t>;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l-GR" sz="1800" b="1" dirty="0"/>
              <a:t>end</a:t>
            </a:r>
            <a:r>
              <a:rPr lang="en-US" altLang="el-GR" sz="1800" dirty="0"/>
              <a:t> struc_dataflow_3;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el-GR" altLang="el-GR" sz="1600" dirty="0"/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-- 4-bit-adder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library</a:t>
            </a:r>
            <a:r>
              <a:rPr lang="en-US" altLang="el-GR" sz="1600" dirty="0"/>
              <a:t> IEEE;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use</a:t>
            </a:r>
            <a:r>
              <a:rPr lang="en-US" altLang="el-GR" sz="1600" dirty="0"/>
              <a:t> IEEE.std_logic_1164.</a:t>
            </a:r>
            <a:r>
              <a:rPr lang="en-US" altLang="el-GR" sz="1600" b="1" dirty="0"/>
              <a:t>all</a:t>
            </a:r>
            <a:r>
              <a:rPr lang="en-US" altLang="el-GR" sz="1600" dirty="0"/>
              <a:t>;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en-US" altLang="el-GR" sz="1600" dirty="0"/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entity</a:t>
            </a:r>
            <a:r>
              <a:rPr lang="en-US" altLang="el-GR" sz="1600" dirty="0"/>
              <a:t> adder_4 </a:t>
            </a:r>
            <a:r>
              <a:rPr lang="en-US" altLang="el-GR" sz="1600" b="1" dirty="0"/>
              <a:t>is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    </a:t>
            </a:r>
            <a:r>
              <a:rPr lang="en-US" altLang="el-GR" sz="1600" b="1" dirty="0"/>
              <a:t>port</a:t>
            </a:r>
            <a:r>
              <a:rPr lang="en-US" altLang="el-GR" sz="1600" dirty="0"/>
              <a:t> (A, B :	</a:t>
            </a:r>
            <a:r>
              <a:rPr lang="en-US" altLang="el-GR" sz="1600" b="1" dirty="0"/>
              <a:t>in</a:t>
            </a:r>
            <a:r>
              <a:rPr lang="en-US" altLang="el-GR" sz="1600" dirty="0"/>
              <a:t> STD_LOGIC_VECTOR (3 </a:t>
            </a:r>
            <a:r>
              <a:rPr lang="en-US" altLang="el-GR" sz="1600" b="1" dirty="0" err="1"/>
              <a:t>downto</a:t>
            </a:r>
            <a:r>
              <a:rPr lang="en-US" altLang="el-GR" sz="1600" dirty="0"/>
              <a:t> 0);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         </a:t>
            </a:r>
            <a:r>
              <a:rPr lang="el-GR" altLang="el-GR" sz="1600" dirty="0"/>
              <a:t>    </a:t>
            </a:r>
            <a:r>
              <a:rPr lang="en-US" altLang="el-GR" sz="1600" dirty="0"/>
              <a:t> </a:t>
            </a:r>
            <a:r>
              <a:rPr lang="en-US" altLang="el-GR" sz="1600" dirty="0" err="1"/>
              <a:t>Cinitial</a:t>
            </a:r>
            <a:r>
              <a:rPr lang="en-US" altLang="el-GR" sz="1600" dirty="0"/>
              <a:t> :	</a:t>
            </a:r>
            <a:r>
              <a:rPr lang="en-US" altLang="el-GR" sz="1600" b="1" dirty="0"/>
              <a:t>in</a:t>
            </a:r>
            <a:r>
              <a:rPr lang="en-US" altLang="el-GR" sz="1600" dirty="0"/>
              <a:t> STD_LOGIC;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         </a:t>
            </a:r>
            <a:r>
              <a:rPr lang="el-GR" altLang="el-GR" sz="1600" dirty="0"/>
              <a:t>    </a:t>
            </a:r>
            <a:r>
              <a:rPr lang="en-US" altLang="el-GR" sz="1600" dirty="0"/>
              <a:t> S :	</a:t>
            </a:r>
            <a:r>
              <a:rPr lang="en-US" altLang="el-GR" sz="1600" b="1" dirty="0"/>
              <a:t>out</a:t>
            </a:r>
            <a:r>
              <a:rPr lang="en-US" altLang="el-GR" sz="1600" dirty="0"/>
              <a:t> STD_LOGIC_VECTOR (3 </a:t>
            </a:r>
            <a:r>
              <a:rPr lang="en-US" altLang="el-GR" sz="1600" b="1" dirty="0" err="1"/>
              <a:t>downto</a:t>
            </a:r>
            <a:r>
              <a:rPr lang="en-US" altLang="el-GR" sz="1600" dirty="0"/>
              <a:t> 0);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l-GR" altLang="el-GR" sz="1600" dirty="0"/>
              <a:t>    </a:t>
            </a:r>
            <a:r>
              <a:rPr lang="en-US" altLang="el-GR" sz="1600" dirty="0"/>
              <a:t>          </a:t>
            </a:r>
            <a:r>
              <a:rPr lang="en-US" altLang="el-GR" sz="1600" dirty="0" err="1"/>
              <a:t>Cfinal</a:t>
            </a:r>
            <a:r>
              <a:rPr lang="en-US" altLang="el-GR" sz="1600" dirty="0"/>
              <a:t> :	</a:t>
            </a:r>
            <a:r>
              <a:rPr lang="en-US" altLang="el-GR" sz="1600" b="1" dirty="0"/>
              <a:t>out</a:t>
            </a:r>
            <a:r>
              <a:rPr lang="en-US" altLang="el-GR" sz="1600" dirty="0"/>
              <a:t> STD_LOGIC );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end</a:t>
            </a:r>
            <a:r>
              <a:rPr lang="en-US" altLang="el-GR" sz="1600" dirty="0"/>
              <a:t> adder_4;</a:t>
            </a:r>
          </a:p>
        </p:txBody>
      </p:sp>
      <p:sp>
        <p:nvSpPr>
          <p:cNvPr id="58372" name="Date Placeholder 4">
            <a:extLst>
              <a:ext uri="{FF2B5EF4-FFF2-40B4-BE49-F238E27FC236}">
                <a16:creationId xmlns:a16="http://schemas.microsoft.com/office/drawing/2014/main" id="{5866685E-A90B-4840-915A-7211A9C7CA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58373" name="Footer Placeholder 5">
            <a:extLst>
              <a:ext uri="{FF2B5EF4-FFF2-40B4-BE49-F238E27FC236}">
                <a16:creationId xmlns:a16="http://schemas.microsoft.com/office/drawing/2014/main" id="{C65EA0CC-88B7-4DAF-ACB4-077508C0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58374" name="Slide Number Placeholder 6">
            <a:extLst>
              <a:ext uri="{FF2B5EF4-FFF2-40B4-BE49-F238E27FC236}">
                <a16:creationId xmlns:a16="http://schemas.microsoft.com/office/drawing/2014/main" id="{6B85B155-96AE-4C90-8638-1C487B95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0C71DA-EC5D-4D63-8632-51BAC0555B59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176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C2FD36CA-8DCB-450C-AD8A-C09D5D23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n-US" altLang="el-GR">
                <a:solidFill>
                  <a:srgbClr val="CC0000"/>
                </a:solidFill>
              </a:rPr>
              <a:t>Multiplexer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41A2E203-8351-4265-940F-E2E2CF45E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0094A8CB-78AC-40D8-A1DC-B03DEF9CB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715000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4F89383C-2809-457F-8D9D-BFEC91A474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7174" name="Footer Placeholder 5">
            <a:extLst>
              <a:ext uri="{FF2B5EF4-FFF2-40B4-BE49-F238E27FC236}">
                <a16:creationId xmlns:a16="http://schemas.microsoft.com/office/drawing/2014/main" id="{EE0E3A00-4F83-4F67-B814-85CA8D18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7175" name="Slide Number Placeholder 6">
            <a:extLst>
              <a:ext uri="{FF2B5EF4-FFF2-40B4-BE49-F238E27FC236}">
                <a16:creationId xmlns:a16="http://schemas.microsoft.com/office/drawing/2014/main" id="{0C496F2C-333B-4B53-93EB-5EED5795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6398E2-DEBF-464B-99AE-E24090AA454D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150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>
            <a:extLst>
              <a:ext uri="{FF2B5EF4-FFF2-40B4-BE49-F238E27FC236}">
                <a16:creationId xmlns:a16="http://schemas.microsoft.com/office/drawing/2014/main" id="{5D05B75F-BEF8-48F1-A095-4AE873CA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l-GR" altLang="el-GR" sz="3600">
                <a:solidFill>
                  <a:srgbClr val="CC0000"/>
                </a:solidFill>
              </a:rPr>
              <a:t>4</a:t>
            </a:r>
            <a:r>
              <a:rPr lang="en-US" altLang="el-GR" sz="3600">
                <a:solidFill>
                  <a:srgbClr val="CC0000"/>
                </a:solidFill>
              </a:rPr>
              <a:t>-bit Adder</a:t>
            </a:r>
          </a:p>
        </p:txBody>
      </p:sp>
      <p:sp>
        <p:nvSpPr>
          <p:cNvPr id="60419" name="Text Box 5">
            <a:extLst>
              <a:ext uri="{FF2B5EF4-FFF2-40B4-BE49-F238E27FC236}">
                <a16:creationId xmlns:a16="http://schemas.microsoft.com/office/drawing/2014/main" id="{8FA4A860-78B8-4AD9-8225-4BDF3DA9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architecture</a:t>
            </a:r>
            <a:r>
              <a:rPr lang="en-US" altLang="el-GR" sz="1600" dirty="0"/>
              <a:t> structural_adder_4 </a:t>
            </a:r>
            <a:r>
              <a:rPr lang="en-US" altLang="el-GR" sz="1600" b="1" dirty="0"/>
              <a:t>of</a:t>
            </a:r>
            <a:r>
              <a:rPr lang="en-US" altLang="el-GR" sz="1600" dirty="0"/>
              <a:t> adder_4 </a:t>
            </a:r>
            <a:r>
              <a:rPr lang="en-US" altLang="el-GR" sz="1600" b="1" dirty="0"/>
              <a:t>is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component</a:t>
            </a:r>
            <a:r>
              <a:rPr lang="en-US" altLang="el-GR" sz="1600" dirty="0"/>
              <a:t> </a:t>
            </a:r>
            <a:r>
              <a:rPr lang="en-US" altLang="el-GR" sz="1600" dirty="0" err="1"/>
              <a:t>full_adder</a:t>
            </a:r>
            <a:endParaRPr lang="en-US" altLang="el-GR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    </a:t>
            </a:r>
            <a:r>
              <a:rPr lang="en-US" altLang="el-GR" sz="1600" b="1" dirty="0"/>
              <a:t>port</a:t>
            </a:r>
            <a:r>
              <a:rPr lang="en-US" altLang="el-GR" sz="1600" dirty="0"/>
              <a:t> ( x, y, z : </a:t>
            </a:r>
            <a:r>
              <a:rPr lang="en-US" altLang="el-GR" sz="1600" b="1" dirty="0"/>
              <a:t>in</a:t>
            </a:r>
            <a:r>
              <a:rPr lang="en-US" altLang="el-GR" sz="1600" dirty="0"/>
              <a:t> STD_LOGIC;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l-GR" altLang="el-GR" sz="1600" dirty="0"/>
              <a:t>        </a:t>
            </a:r>
            <a:r>
              <a:rPr lang="en-US" altLang="el-GR" sz="1600" dirty="0"/>
              <a:t>       s, c : </a:t>
            </a:r>
            <a:r>
              <a:rPr lang="en-US" altLang="el-GR" sz="1600" b="1" dirty="0"/>
              <a:t>out</a:t>
            </a:r>
            <a:r>
              <a:rPr lang="en-US" altLang="el-GR" sz="1600" dirty="0"/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end</a:t>
            </a:r>
            <a:r>
              <a:rPr lang="en-US" altLang="el-GR" sz="1600" dirty="0"/>
              <a:t> component;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signal</a:t>
            </a:r>
            <a:r>
              <a:rPr lang="en-US" altLang="el-GR" sz="1600" dirty="0"/>
              <a:t> C : 	STD_LOGIC_VECTOR (4 </a:t>
            </a:r>
            <a:r>
              <a:rPr lang="en-US" altLang="el-GR" sz="1600" dirty="0" err="1"/>
              <a:t>downto</a:t>
            </a:r>
            <a:r>
              <a:rPr lang="en-US" altLang="el-GR" sz="1600" dirty="0"/>
              <a:t> 0);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begin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Bit0 : </a:t>
            </a:r>
            <a:r>
              <a:rPr lang="en-US" altLang="el-GR" sz="1600" dirty="0" err="1"/>
              <a:t>full_adder</a:t>
            </a:r>
            <a:endParaRPr lang="en-US" altLang="el-GR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	</a:t>
            </a:r>
            <a:r>
              <a:rPr lang="en-US" altLang="el-GR" sz="1600" b="1" dirty="0"/>
              <a:t>port map</a:t>
            </a:r>
            <a:r>
              <a:rPr lang="en-US" altLang="el-GR" sz="1600" dirty="0"/>
              <a:t> (B(0), A(0), C(0), S(0), C(1));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Bit1 : </a:t>
            </a:r>
            <a:r>
              <a:rPr lang="en-US" altLang="el-GR" sz="1600" dirty="0" err="1"/>
              <a:t>full_adder</a:t>
            </a:r>
            <a:endParaRPr lang="en-US" altLang="el-GR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	</a:t>
            </a:r>
            <a:r>
              <a:rPr lang="en-US" altLang="el-GR" sz="1600" b="1" dirty="0"/>
              <a:t>port map</a:t>
            </a:r>
            <a:r>
              <a:rPr lang="en-US" altLang="el-GR" sz="1600" dirty="0"/>
              <a:t> (B(1), A(1), C(1), S(1), C(2));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Bit2 : </a:t>
            </a:r>
            <a:r>
              <a:rPr lang="en-US" altLang="el-GR" sz="1600" dirty="0" err="1"/>
              <a:t>full_adder</a:t>
            </a:r>
            <a:endParaRPr lang="en-US" altLang="el-GR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	</a:t>
            </a:r>
            <a:r>
              <a:rPr lang="en-US" altLang="el-GR" sz="1600" b="1" dirty="0"/>
              <a:t>port map</a:t>
            </a:r>
            <a:r>
              <a:rPr lang="en-US" altLang="el-GR" sz="1600" dirty="0"/>
              <a:t> (B(2), A(2), C(2), S(2), C(3));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Bit3 : </a:t>
            </a:r>
            <a:r>
              <a:rPr lang="en-US" altLang="el-GR" sz="1600" dirty="0" err="1"/>
              <a:t>full_adder</a:t>
            </a:r>
            <a:endParaRPr lang="en-US" altLang="el-GR" sz="16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	</a:t>
            </a:r>
            <a:r>
              <a:rPr lang="en-US" altLang="el-GR" sz="1600" b="1" dirty="0"/>
              <a:t>port map</a:t>
            </a:r>
            <a:r>
              <a:rPr lang="en-US" altLang="el-GR" sz="1600" dirty="0"/>
              <a:t> (B(3), A(3), C(3), S(3), C(4));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/>
              <a:t>C(0) &lt;= </a:t>
            </a:r>
            <a:r>
              <a:rPr lang="en-US" altLang="el-GR" sz="1600" dirty="0" err="1"/>
              <a:t>Cinitial</a:t>
            </a:r>
            <a:r>
              <a:rPr lang="en-US" altLang="el-GR" sz="1600" dirty="0"/>
              <a:t>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dirty="0" err="1"/>
              <a:t>Cfinal</a:t>
            </a:r>
            <a:r>
              <a:rPr lang="en-US" altLang="el-GR" sz="1600" dirty="0"/>
              <a:t> &lt;= C(4);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l-GR" sz="1600" b="1" dirty="0"/>
              <a:t>end</a:t>
            </a:r>
            <a:r>
              <a:rPr lang="en-US" altLang="el-GR" sz="1600" dirty="0"/>
              <a:t> structural_adder_4;</a:t>
            </a:r>
          </a:p>
        </p:txBody>
      </p:sp>
      <p:sp>
        <p:nvSpPr>
          <p:cNvPr id="60420" name="Date Placeholder 4">
            <a:extLst>
              <a:ext uri="{FF2B5EF4-FFF2-40B4-BE49-F238E27FC236}">
                <a16:creationId xmlns:a16="http://schemas.microsoft.com/office/drawing/2014/main" id="{9645C633-8080-4BD9-A46B-6164350E3F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60421" name="Footer Placeholder 5">
            <a:extLst>
              <a:ext uri="{FF2B5EF4-FFF2-40B4-BE49-F238E27FC236}">
                <a16:creationId xmlns:a16="http://schemas.microsoft.com/office/drawing/2014/main" id="{B6547BE4-FF86-46CD-900A-FF6EF0FD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60422" name="Slide Number Placeholder 6">
            <a:extLst>
              <a:ext uri="{FF2B5EF4-FFF2-40B4-BE49-F238E27FC236}">
                <a16:creationId xmlns:a16="http://schemas.microsoft.com/office/drawing/2014/main" id="{B5CCA836-F3E0-4E2B-8770-0B3966BC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CBE0AF-5963-4499-9D45-4F8FA5A8F919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177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5">
            <a:extLst>
              <a:ext uri="{FF2B5EF4-FFF2-40B4-BE49-F238E27FC236}">
                <a16:creationId xmlns:a16="http://schemas.microsoft.com/office/drawing/2014/main" id="{3F5F32C9-D53C-4DE8-A51C-420EF57A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9063"/>
            <a:ext cx="7772400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6" name="Text Box 4">
            <a:extLst>
              <a:ext uri="{FF2B5EF4-FFF2-40B4-BE49-F238E27FC236}">
                <a16:creationId xmlns:a16="http://schemas.microsoft.com/office/drawing/2014/main" id="{DE29126E-23B9-4171-AE21-D5954579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l-GR" altLang="el-GR" sz="3600">
                <a:solidFill>
                  <a:srgbClr val="CC0000"/>
                </a:solidFill>
              </a:rPr>
              <a:t>4</a:t>
            </a:r>
            <a:r>
              <a:rPr lang="en-US" altLang="el-GR" sz="3600">
                <a:solidFill>
                  <a:srgbClr val="CC0000"/>
                </a:solidFill>
              </a:rPr>
              <a:t>-bit Adder</a:t>
            </a:r>
          </a:p>
        </p:txBody>
      </p:sp>
      <p:sp>
        <p:nvSpPr>
          <p:cNvPr id="62468" name="Date Placeholder 4">
            <a:extLst>
              <a:ext uri="{FF2B5EF4-FFF2-40B4-BE49-F238E27FC236}">
                <a16:creationId xmlns:a16="http://schemas.microsoft.com/office/drawing/2014/main" id="{E8C0B692-F62E-4357-8DBB-C5F2F51A31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62469" name="Footer Placeholder 5">
            <a:extLst>
              <a:ext uri="{FF2B5EF4-FFF2-40B4-BE49-F238E27FC236}">
                <a16:creationId xmlns:a16="http://schemas.microsoft.com/office/drawing/2014/main" id="{AE20D9CC-8E0F-4B17-9F13-5E65902A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62470" name="Slide Number Placeholder 6">
            <a:extLst>
              <a:ext uri="{FF2B5EF4-FFF2-40B4-BE49-F238E27FC236}">
                <a16:creationId xmlns:a16="http://schemas.microsoft.com/office/drawing/2014/main" id="{7B9181BE-37E7-4F0C-BCDB-926D3235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8D4415-6365-4C4F-89E2-E12EC39C67A7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178</a:t>
            </a:fld>
            <a:endParaRPr lang="en-US" altLang="el-GR" sz="1400">
              <a:cs typeface="DejaVu Sans" charset="0"/>
            </a:endParaRPr>
          </a:p>
        </p:txBody>
      </p:sp>
      <p:sp>
        <p:nvSpPr>
          <p:cNvPr id="66143" name="TextBox 66142">
            <a:extLst>
              <a:ext uri="{FF2B5EF4-FFF2-40B4-BE49-F238E27FC236}">
                <a16:creationId xmlns:a16="http://schemas.microsoft.com/office/drawing/2014/main" id="{81B7E137-7994-4DDD-BC01-F3C4C3A7C363}"/>
              </a:ext>
            </a:extLst>
          </p:cNvPr>
          <p:cNvSpPr txBox="1"/>
          <p:nvPr/>
        </p:nvSpPr>
        <p:spPr>
          <a:xfrm>
            <a:off x="738909" y="4221088"/>
            <a:ext cx="45767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Cinitial</a:t>
            </a:r>
            <a:endParaRPr lang="el-G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8" name="TextBox 1667">
            <a:extLst>
              <a:ext uri="{FF2B5EF4-FFF2-40B4-BE49-F238E27FC236}">
                <a16:creationId xmlns:a16="http://schemas.microsoft.com/office/drawing/2014/main" id="{92110BAC-37F4-4F28-809F-D4B247A3D42A}"/>
              </a:ext>
            </a:extLst>
          </p:cNvPr>
          <p:cNvSpPr txBox="1"/>
          <p:nvPr/>
        </p:nvSpPr>
        <p:spPr>
          <a:xfrm>
            <a:off x="743671" y="5775204"/>
            <a:ext cx="45767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Cfinal</a:t>
            </a:r>
            <a:endParaRPr lang="el-G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>
            <a:extLst>
              <a:ext uri="{FF2B5EF4-FFF2-40B4-BE49-F238E27FC236}">
                <a16:creationId xmlns:a16="http://schemas.microsoft.com/office/drawing/2014/main" id="{78943A59-327E-4675-8EE8-12CF8A3A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Ασκήσεις - Προβλήματα</a:t>
            </a:r>
          </a:p>
        </p:txBody>
      </p:sp>
      <p:sp>
        <p:nvSpPr>
          <p:cNvPr id="64515" name="Text Box 5">
            <a:extLst>
              <a:ext uri="{FF2B5EF4-FFF2-40B4-BE49-F238E27FC236}">
                <a16:creationId xmlns:a16="http://schemas.microsoft.com/office/drawing/2014/main" id="{8AB6ED46-5C2A-439D-8CE0-753CFAEF8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l-GR" altLang="el-GR" sz="2000"/>
              <a:t>1.	Να περιγράψετε σε </a:t>
            </a:r>
            <a:r>
              <a:rPr lang="en-US" altLang="el-GR" sz="2000"/>
              <a:t>structural VHDL </a:t>
            </a:r>
            <a:r>
              <a:rPr lang="el-GR" altLang="el-GR" sz="2000"/>
              <a:t>τον </a:t>
            </a:r>
            <a:r>
              <a:rPr lang="en-US" altLang="el-GR" sz="2000"/>
              <a:t>multiplexer </a:t>
            </a:r>
            <a:r>
              <a:rPr lang="el-GR" altLang="el-GR" sz="2000"/>
              <a:t>ο οποίος εικονίζεται στο παρακάτω σχήμα αφού δημιουργήσετε τα </a:t>
            </a:r>
            <a:r>
              <a:rPr lang="en-US" altLang="el-GR" sz="2000"/>
              <a:t>components not1, and3, or4</a:t>
            </a:r>
            <a:r>
              <a:rPr lang="el-GR" altLang="el-GR" sz="2000"/>
              <a:t>.</a:t>
            </a:r>
            <a:r>
              <a:rPr lang="en-US" altLang="el-GR" sz="2000"/>
              <a:t> </a:t>
            </a:r>
            <a:r>
              <a:rPr lang="el-GR" altLang="el-GR" sz="2000"/>
              <a:t>Επαληθεύστε την λογική με προσομοίωση.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l-GR" altLang="el-GR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l-GR" altLang="el-GR" sz="2000"/>
          </a:p>
        </p:txBody>
      </p:sp>
      <p:graphicFrame>
        <p:nvGraphicFramePr>
          <p:cNvPr id="64516" name="Object 6">
            <a:extLst>
              <a:ext uri="{FF2B5EF4-FFF2-40B4-BE49-F238E27FC236}">
                <a16:creationId xmlns:a16="http://schemas.microsoft.com/office/drawing/2014/main" id="{B9F75D07-3466-43C0-8C37-AACBE1B8C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743200"/>
          <a:ext cx="5165725" cy="304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r:id="rId4" imgW="6674757" imgH="3936786" progId="">
                  <p:embed/>
                </p:oleObj>
              </mc:Choice>
              <mc:Fallback>
                <p:oleObj r:id="rId4" imgW="6674757" imgH="393678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43200"/>
                        <a:ext cx="5165725" cy="304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Date Placeholder 4">
            <a:extLst>
              <a:ext uri="{FF2B5EF4-FFF2-40B4-BE49-F238E27FC236}">
                <a16:creationId xmlns:a16="http://schemas.microsoft.com/office/drawing/2014/main" id="{ABB8D9F9-311F-4239-BE99-1AC4E04295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64518" name="Footer Placeholder 5">
            <a:extLst>
              <a:ext uri="{FF2B5EF4-FFF2-40B4-BE49-F238E27FC236}">
                <a16:creationId xmlns:a16="http://schemas.microsoft.com/office/drawing/2014/main" id="{20185991-4C75-4FCD-AE14-76002873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64519" name="Slide Number Placeholder 6">
            <a:extLst>
              <a:ext uri="{FF2B5EF4-FFF2-40B4-BE49-F238E27FC236}">
                <a16:creationId xmlns:a16="http://schemas.microsoft.com/office/drawing/2014/main" id="{FE2FD1D2-754D-4286-9C39-F68F8000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EBF4AD-95DD-4BE3-B369-3A066F252F0B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179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>
            <a:extLst>
              <a:ext uri="{FF2B5EF4-FFF2-40B4-BE49-F238E27FC236}">
                <a16:creationId xmlns:a16="http://schemas.microsoft.com/office/drawing/2014/main" id="{8D81DA8F-E3C5-45A8-A8C8-FE306FFB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Ασκήσεις - Προβλήματα</a:t>
            </a:r>
          </a:p>
        </p:txBody>
      </p:sp>
      <p:sp>
        <p:nvSpPr>
          <p:cNvPr id="66563" name="Text Box 5">
            <a:extLst>
              <a:ext uri="{FF2B5EF4-FFF2-40B4-BE49-F238E27FC236}">
                <a16:creationId xmlns:a16="http://schemas.microsoft.com/office/drawing/2014/main" id="{98F37151-68F8-4AC7-945F-C5F630BC7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l-GR" altLang="el-GR" sz="2000"/>
              <a:t>2.	Να περιγράψετε σε </a:t>
            </a:r>
            <a:r>
              <a:rPr lang="en-US" altLang="el-GR" sz="2000"/>
              <a:t>structural VHDL </a:t>
            </a:r>
            <a:r>
              <a:rPr lang="el-GR" altLang="el-GR" sz="2000"/>
              <a:t>τον </a:t>
            </a:r>
            <a:r>
              <a:rPr lang="en-US" altLang="el-GR" sz="2000"/>
              <a:t>decoder </a:t>
            </a:r>
            <a:r>
              <a:rPr lang="el-GR" altLang="el-GR" sz="2000"/>
              <a:t>ο οποίος εικονίζεται στο παρακάτω σχήμα αφού δημιουργήσετε τα </a:t>
            </a:r>
            <a:r>
              <a:rPr lang="en-US" altLang="el-GR" sz="2000"/>
              <a:t>components not1 </a:t>
            </a:r>
            <a:r>
              <a:rPr lang="el-GR" altLang="el-GR" sz="2000"/>
              <a:t>και </a:t>
            </a:r>
            <a:r>
              <a:rPr lang="en-US" altLang="el-GR" sz="2000"/>
              <a:t>nand3</a:t>
            </a:r>
            <a:r>
              <a:rPr lang="el-GR" altLang="el-GR" sz="2000"/>
              <a:t>.</a:t>
            </a:r>
            <a:r>
              <a:rPr lang="en-US" altLang="el-GR" sz="2000"/>
              <a:t> </a:t>
            </a:r>
            <a:r>
              <a:rPr lang="el-GR" altLang="el-GR" sz="2000"/>
              <a:t>Επαληθεύστε την λογική με προσομοίωση.</a:t>
            </a:r>
          </a:p>
        </p:txBody>
      </p:sp>
      <p:pic>
        <p:nvPicPr>
          <p:cNvPr id="66564" name="Picture 6">
            <a:extLst>
              <a:ext uri="{FF2B5EF4-FFF2-40B4-BE49-F238E27FC236}">
                <a16:creationId xmlns:a16="http://schemas.microsoft.com/office/drawing/2014/main" id="{F2D72248-A6F0-41D1-9B90-789B0BD1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62940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5" name="Date Placeholder 4">
            <a:extLst>
              <a:ext uri="{FF2B5EF4-FFF2-40B4-BE49-F238E27FC236}">
                <a16:creationId xmlns:a16="http://schemas.microsoft.com/office/drawing/2014/main" id="{1516F317-6860-4CC9-92CB-F334E2115B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66566" name="Footer Placeholder 5">
            <a:extLst>
              <a:ext uri="{FF2B5EF4-FFF2-40B4-BE49-F238E27FC236}">
                <a16:creationId xmlns:a16="http://schemas.microsoft.com/office/drawing/2014/main" id="{48548AFE-3776-4515-8971-43CB909E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66567" name="Slide Number Placeholder 6">
            <a:extLst>
              <a:ext uri="{FF2B5EF4-FFF2-40B4-BE49-F238E27FC236}">
                <a16:creationId xmlns:a16="http://schemas.microsoft.com/office/drawing/2014/main" id="{DD664BA6-D132-4513-A972-938CEC6C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DAAC5B-3AD1-47CC-89F4-A44457D8F91B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180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>
            <a:extLst>
              <a:ext uri="{FF2B5EF4-FFF2-40B4-BE49-F238E27FC236}">
                <a16:creationId xmlns:a16="http://schemas.microsoft.com/office/drawing/2014/main" id="{220554B5-1ECF-43EB-BC89-F709726DE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Ασκήσεις - Προβλήματα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90D9FB37-F98C-4A53-947C-467577CC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el-GR" sz="2000"/>
              <a:t>3.	</a:t>
            </a:r>
            <a:r>
              <a:rPr lang="el-GR" altLang="el-GR" sz="2000"/>
              <a:t>Να περιγράψετε σε </a:t>
            </a:r>
            <a:r>
              <a:rPr lang="en-US" altLang="el-GR" sz="2000"/>
              <a:t>structural VHDL </a:t>
            </a:r>
            <a:r>
              <a:rPr lang="el-GR" altLang="el-GR" sz="2000"/>
              <a:t>το</a:t>
            </a:r>
            <a:r>
              <a:rPr lang="en-US" altLang="el-GR" sz="2000"/>
              <a:t> </a:t>
            </a:r>
            <a:r>
              <a:rPr lang="el-GR" altLang="el-GR" sz="2000"/>
              <a:t>κύκλωμα</a:t>
            </a:r>
            <a:r>
              <a:rPr lang="en-US" altLang="el-GR" sz="2000"/>
              <a:t> </a:t>
            </a:r>
            <a:r>
              <a:rPr lang="el-GR" altLang="el-GR" sz="2000"/>
              <a:t>το οποίο εικονίζεται στο παρακάτω σχήμα αφού δημιουργήσετε τα κατάλληλα </a:t>
            </a:r>
            <a:r>
              <a:rPr lang="en-US" altLang="el-GR" sz="2000"/>
              <a:t>components</a:t>
            </a:r>
            <a:r>
              <a:rPr lang="el-GR" altLang="el-GR" sz="2000"/>
              <a:t>.</a:t>
            </a:r>
            <a:r>
              <a:rPr lang="en-US" altLang="el-GR" sz="2000"/>
              <a:t> </a:t>
            </a:r>
            <a:r>
              <a:rPr lang="el-GR" altLang="el-GR" sz="2000"/>
              <a:t>Επαληθεύστε την λογική με προσομοίωση και διαπιστώστε ότι το κύκλωμα αντιπροσωπεύει έναν </a:t>
            </a:r>
            <a:r>
              <a:rPr lang="en-US" altLang="el-GR" sz="2000"/>
              <a:t>full adder</a:t>
            </a:r>
            <a:r>
              <a:rPr lang="el-GR" altLang="el-GR" sz="2000"/>
              <a:t>.</a:t>
            </a:r>
          </a:p>
          <a:p>
            <a:pPr marL="341313" indent="-339725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l-GR" sz="2000"/>
          </a:p>
        </p:txBody>
      </p:sp>
      <p:pic>
        <p:nvPicPr>
          <p:cNvPr id="68612" name="Picture 6">
            <a:extLst>
              <a:ext uri="{FF2B5EF4-FFF2-40B4-BE49-F238E27FC236}">
                <a16:creationId xmlns:a16="http://schemas.microsoft.com/office/drawing/2014/main" id="{CCDB71C5-6A42-4771-AD96-43C2D74F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02920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3" name="Date Placeholder 4">
            <a:extLst>
              <a:ext uri="{FF2B5EF4-FFF2-40B4-BE49-F238E27FC236}">
                <a16:creationId xmlns:a16="http://schemas.microsoft.com/office/drawing/2014/main" id="{7D2FEF0C-CC4D-4A88-B7BE-6F5C022D46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68614" name="Footer Placeholder 5">
            <a:extLst>
              <a:ext uri="{FF2B5EF4-FFF2-40B4-BE49-F238E27FC236}">
                <a16:creationId xmlns:a16="http://schemas.microsoft.com/office/drawing/2014/main" id="{34F59F54-D2B4-4CE0-AA0C-431D0698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68615" name="Slide Number Placeholder 6">
            <a:extLst>
              <a:ext uri="{FF2B5EF4-FFF2-40B4-BE49-F238E27FC236}">
                <a16:creationId xmlns:a16="http://schemas.microsoft.com/office/drawing/2014/main" id="{C7FCCBF0-C580-47C6-B799-92F9DFE7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6F65DD-81A8-45F5-B114-E9FBFD4B8308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181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>
            <a:extLst>
              <a:ext uri="{FF2B5EF4-FFF2-40B4-BE49-F238E27FC236}">
                <a16:creationId xmlns:a16="http://schemas.microsoft.com/office/drawing/2014/main" id="{A4A196C3-F485-4A66-9B36-36D590C09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Ασκήσεις - Προβλήματα</a:t>
            </a:r>
          </a:p>
        </p:txBody>
      </p:sp>
      <p:sp>
        <p:nvSpPr>
          <p:cNvPr id="70659" name="Text Box 5">
            <a:extLst>
              <a:ext uri="{FF2B5EF4-FFF2-40B4-BE49-F238E27FC236}">
                <a16:creationId xmlns:a16="http://schemas.microsoft.com/office/drawing/2014/main" id="{B10A21C4-F8AF-47D9-9D0A-CF78B8AA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l-GR" sz="2000"/>
              <a:t>4.	</a:t>
            </a:r>
            <a:r>
              <a:rPr lang="el-GR" altLang="el-GR" sz="2000"/>
              <a:t>Σχεδιάστε το κύκλωμα το οποίο περιγράφει ο παρακάτω κώδικας.</a:t>
            </a:r>
          </a:p>
        </p:txBody>
      </p:sp>
      <p:pic>
        <p:nvPicPr>
          <p:cNvPr id="70660" name="Picture 6">
            <a:extLst>
              <a:ext uri="{FF2B5EF4-FFF2-40B4-BE49-F238E27FC236}">
                <a16:creationId xmlns:a16="http://schemas.microsoft.com/office/drawing/2014/main" id="{361D6D86-B406-49C9-8A6D-DB1DAC972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1" name="Date Placeholder 4">
            <a:extLst>
              <a:ext uri="{FF2B5EF4-FFF2-40B4-BE49-F238E27FC236}">
                <a16:creationId xmlns:a16="http://schemas.microsoft.com/office/drawing/2014/main" id="{FBCED119-CBCB-48C4-A161-24545F2947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70662" name="Footer Placeholder 5">
            <a:extLst>
              <a:ext uri="{FF2B5EF4-FFF2-40B4-BE49-F238E27FC236}">
                <a16:creationId xmlns:a16="http://schemas.microsoft.com/office/drawing/2014/main" id="{285EF870-022C-45BA-B667-9CA2AA80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70663" name="Slide Number Placeholder 6">
            <a:extLst>
              <a:ext uri="{FF2B5EF4-FFF2-40B4-BE49-F238E27FC236}">
                <a16:creationId xmlns:a16="http://schemas.microsoft.com/office/drawing/2014/main" id="{C8C68DE5-E6D4-4937-B06B-2D44CF1A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C4562C-869A-44A9-AFD5-EB010FCB5D14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182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>
            <a:extLst>
              <a:ext uri="{FF2B5EF4-FFF2-40B4-BE49-F238E27FC236}">
                <a16:creationId xmlns:a16="http://schemas.microsoft.com/office/drawing/2014/main" id="{21B5F7C9-9DCB-4BFE-BCC5-06477DCB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Ασκήσεις - Προβλήματα</a:t>
            </a:r>
          </a:p>
        </p:txBody>
      </p:sp>
      <p:sp>
        <p:nvSpPr>
          <p:cNvPr id="72707" name="Text Box 5">
            <a:extLst>
              <a:ext uri="{FF2B5EF4-FFF2-40B4-BE49-F238E27FC236}">
                <a16:creationId xmlns:a16="http://schemas.microsoft.com/office/drawing/2014/main" id="{DF289468-3AA0-44A2-A360-96E505E3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72708" name="Picture 6">
            <a:extLst>
              <a:ext uri="{FF2B5EF4-FFF2-40B4-BE49-F238E27FC236}">
                <a16:creationId xmlns:a16="http://schemas.microsoft.com/office/drawing/2014/main" id="{9214010C-A4BF-4E9A-BEEE-A3432982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2578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9" name="Date Placeholder 4">
            <a:extLst>
              <a:ext uri="{FF2B5EF4-FFF2-40B4-BE49-F238E27FC236}">
                <a16:creationId xmlns:a16="http://schemas.microsoft.com/office/drawing/2014/main" id="{5F484260-1DF3-46E6-9D81-1A93E669C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72710" name="Footer Placeholder 5">
            <a:extLst>
              <a:ext uri="{FF2B5EF4-FFF2-40B4-BE49-F238E27FC236}">
                <a16:creationId xmlns:a16="http://schemas.microsoft.com/office/drawing/2014/main" id="{04440D78-A4F7-4B2F-925D-5E4C7CF5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72711" name="Slide Number Placeholder 6">
            <a:extLst>
              <a:ext uri="{FF2B5EF4-FFF2-40B4-BE49-F238E27FC236}">
                <a16:creationId xmlns:a16="http://schemas.microsoft.com/office/drawing/2014/main" id="{11EB1A23-53F9-4E58-AB58-9C28DEC3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D3DAC3-E653-434D-A7D0-F96FBD27214B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183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B3870189-E431-46F5-A536-BD7359D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n-US" altLang="el-GR">
                <a:solidFill>
                  <a:srgbClr val="CC0000"/>
                </a:solidFill>
              </a:rPr>
              <a:t>Multiplexer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084DADC0-DBCC-49B5-AD67-FEB428E7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--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--  File: </a:t>
            </a:r>
            <a:r>
              <a:rPr lang="en-US" altLang="el-GR" sz="1400" dirty="0" err="1">
                <a:latin typeface="Linux Libertine Mono O" charset="0"/>
              </a:rPr>
              <a:t>mux.vhd</a:t>
            </a:r>
            <a:endParaRPr lang="en-US" altLang="el-GR" sz="14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--  Mux Structural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--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en-US" altLang="el-GR" sz="1400" dirty="0">
              <a:latin typeface="Linux Libertine Mono O" charset="0"/>
            </a:endParaRP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library</a:t>
            </a:r>
            <a:r>
              <a:rPr lang="en-US" altLang="el-GR" sz="1400" dirty="0">
                <a:latin typeface="Linux Libertine Mono O" charset="0"/>
              </a:rPr>
              <a:t> IEEE;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use</a:t>
            </a:r>
            <a:r>
              <a:rPr lang="en-US" altLang="el-GR" sz="1400" dirty="0">
                <a:latin typeface="Linux Libertine Mono O" charset="0"/>
              </a:rPr>
              <a:t> IEEE.std_logic_1164.</a:t>
            </a:r>
            <a:r>
              <a:rPr lang="en-US" altLang="el-GR" sz="1400" b="1" dirty="0">
                <a:latin typeface="Linux Libertine Mono O" charset="0"/>
              </a:rPr>
              <a:t>all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entity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and_comp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is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 </a:t>
            </a:r>
            <a:r>
              <a:rPr lang="en-US" altLang="el-GR" sz="1400" b="1" dirty="0">
                <a:latin typeface="Linux Libertine Mono O" charset="0"/>
              </a:rPr>
              <a:t>port</a:t>
            </a:r>
            <a:r>
              <a:rPr lang="en-US" altLang="el-GR" sz="1400" dirty="0">
                <a:latin typeface="Linux Libertine Mono O" charset="0"/>
              </a:rPr>
              <a:t> (a, b: </a:t>
            </a:r>
            <a:r>
              <a:rPr lang="en-US" altLang="el-GR" sz="1400" b="1" dirty="0">
                <a:latin typeface="Linux Libertine Mono O" charset="0"/>
              </a:rPr>
              <a:t>in</a:t>
            </a:r>
            <a:r>
              <a:rPr lang="en-US" altLang="el-GR" sz="1400" dirty="0">
                <a:latin typeface="Linux Libertine Mono O" charset="0"/>
              </a:rPr>
              <a:t>  STD_LOGIC;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          c: </a:t>
            </a:r>
            <a:r>
              <a:rPr lang="en-US" altLang="el-GR" sz="1400" b="1" dirty="0">
                <a:latin typeface="Linux Libertine Mono O" charset="0"/>
              </a:rPr>
              <a:t>out</a:t>
            </a:r>
            <a:r>
              <a:rPr lang="en-US" altLang="el-GR" sz="1400" dirty="0">
                <a:latin typeface="Linux Libertine Mono O" charset="0"/>
              </a:rPr>
              <a:t> STD_LOGIC);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end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and_comp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architecture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rtl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of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and_comp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is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begin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c &lt;= a </a:t>
            </a:r>
            <a:r>
              <a:rPr lang="en-US" altLang="el-GR" sz="1400" b="1" dirty="0">
                <a:latin typeface="Linux Libertine Mono O" charset="0"/>
              </a:rPr>
              <a:t>and</a:t>
            </a:r>
            <a:r>
              <a:rPr lang="en-US" altLang="el-GR" sz="1400" dirty="0">
                <a:latin typeface="Linux Libertine Mono O" charset="0"/>
              </a:rPr>
              <a:t> b;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end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rtl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</p:txBody>
      </p:sp>
      <p:sp>
        <p:nvSpPr>
          <p:cNvPr id="9220" name="Date Placeholder 4">
            <a:extLst>
              <a:ext uri="{FF2B5EF4-FFF2-40B4-BE49-F238E27FC236}">
                <a16:creationId xmlns:a16="http://schemas.microsoft.com/office/drawing/2014/main" id="{2366075A-633A-4C46-9B15-4638C4A693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9221" name="Footer Placeholder 5">
            <a:extLst>
              <a:ext uri="{FF2B5EF4-FFF2-40B4-BE49-F238E27FC236}">
                <a16:creationId xmlns:a16="http://schemas.microsoft.com/office/drawing/2014/main" id="{033D08EE-41A6-4CDC-AD36-A6005E7E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9222" name="Slide Number Placeholder 6">
            <a:extLst>
              <a:ext uri="{FF2B5EF4-FFF2-40B4-BE49-F238E27FC236}">
                <a16:creationId xmlns:a16="http://schemas.microsoft.com/office/drawing/2014/main" id="{904A366E-33E9-4F36-9C63-EB61CA92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42C31-9694-4DDD-909C-3B1B67298428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151</a:t>
            </a:fld>
            <a:endParaRPr lang="en-US" altLang="el-GR" sz="1400">
              <a:cs typeface="DejaVu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0032B-EB8C-4F4D-BDE8-D80013B4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19577"/>
            <a:ext cx="5029200" cy="28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B1F77525-40D1-4B8A-9CD1-0B66FBE5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n-US" altLang="el-GR">
                <a:solidFill>
                  <a:srgbClr val="CC0000"/>
                </a:solidFill>
              </a:rPr>
              <a:t>Multiplexer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5DA2F6B8-C417-471B-8F97-750E0F7E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331013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library</a:t>
            </a:r>
            <a:r>
              <a:rPr lang="en-US" altLang="el-GR" sz="1400" dirty="0">
                <a:latin typeface="Linux Libertine Mono O" charset="0"/>
              </a:rPr>
              <a:t> IEEE;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use</a:t>
            </a:r>
            <a:r>
              <a:rPr lang="en-US" altLang="el-GR" sz="1400" dirty="0">
                <a:latin typeface="Linux Libertine Mono O" charset="0"/>
              </a:rPr>
              <a:t> IEEE.std_logic_1164.</a:t>
            </a:r>
            <a:r>
              <a:rPr lang="en-US" altLang="el-GR" sz="1400" b="1" dirty="0">
                <a:latin typeface="Linux Libertine Mono O" charset="0"/>
              </a:rPr>
              <a:t>all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entity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or_comp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 </a:t>
            </a:r>
            <a:r>
              <a:rPr lang="en-US" altLang="el-GR" sz="1400" b="1" dirty="0">
                <a:latin typeface="Linux Libertine Mono O" charset="0"/>
              </a:rPr>
              <a:t>port</a:t>
            </a:r>
            <a:r>
              <a:rPr lang="en-US" altLang="el-GR" sz="1400" dirty="0">
                <a:latin typeface="Linux Libertine Mono O" charset="0"/>
              </a:rPr>
              <a:t> (a, b: </a:t>
            </a:r>
            <a:r>
              <a:rPr lang="en-US" altLang="el-GR" sz="1400" b="1" dirty="0">
                <a:latin typeface="Linux Libertine Mono O" charset="0"/>
              </a:rPr>
              <a:t>in</a:t>
            </a:r>
            <a:r>
              <a:rPr lang="en-US" altLang="el-GR" sz="1400" dirty="0">
                <a:latin typeface="Linux Libertine Mono O" charset="0"/>
              </a:rPr>
              <a:t>  STD_LOGIC;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          c: </a:t>
            </a:r>
            <a:r>
              <a:rPr lang="en-US" altLang="el-GR" sz="1400" b="1" dirty="0">
                <a:latin typeface="Linux Libertine Mono O" charset="0"/>
              </a:rPr>
              <a:t>out</a:t>
            </a:r>
            <a:r>
              <a:rPr lang="en-US" altLang="el-GR" sz="1400" dirty="0">
                <a:latin typeface="Linux Libertine Mono O" charset="0"/>
              </a:rPr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end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or_comp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architecture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rtl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of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or_comp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begin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c &lt;= a </a:t>
            </a:r>
            <a:r>
              <a:rPr lang="en-US" altLang="el-GR" sz="1400" b="1" dirty="0">
                <a:latin typeface="Linux Libertine Mono O" charset="0"/>
              </a:rPr>
              <a:t>or</a:t>
            </a:r>
            <a:r>
              <a:rPr lang="en-US" altLang="el-GR" sz="1400" dirty="0">
                <a:latin typeface="Linux Libertine Mono O" charset="0"/>
              </a:rPr>
              <a:t> b;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end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rtl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endParaRPr lang="el-GR" altLang="el-GR" sz="1400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library</a:t>
            </a:r>
            <a:r>
              <a:rPr lang="en-US" altLang="el-GR" sz="1400" dirty="0">
                <a:latin typeface="Linux Libertine Mono O" charset="0"/>
              </a:rPr>
              <a:t> IEEE;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use</a:t>
            </a:r>
            <a:r>
              <a:rPr lang="en-US" altLang="el-GR" sz="1400" dirty="0">
                <a:latin typeface="Linux Libertine Mono O" charset="0"/>
              </a:rPr>
              <a:t> IEEE.std_logic_1164.</a:t>
            </a:r>
            <a:r>
              <a:rPr lang="en-US" altLang="el-GR" sz="1400" b="1" dirty="0">
                <a:latin typeface="Linux Libertine Mono O" charset="0"/>
              </a:rPr>
              <a:t>all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Sz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entity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inv_comp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Sz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 </a:t>
            </a:r>
            <a:r>
              <a:rPr lang="en-US" altLang="el-GR" sz="1400" b="1" dirty="0">
                <a:latin typeface="Linux Libertine Mono O" charset="0"/>
              </a:rPr>
              <a:t>port</a:t>
            </a:r>
            <a:r>
              <a:rPr lang="en-US" altLang="el-GR" sz="1400" dirty="0">
                <a:latin typeface="Linux Libertine Mono O" charset="0"/>
              </a:rPr>
              <a:t> (a : </a:t>
            </a:r>
            <a:r>
              <a:rPr lang="en-US" altLang="el-GR" sz="1400" b="1" dirty="0">
                <a:latin typeface="Linux Libertine Mono O" charset="0"/>
              </a:rPr>
              <a:t>in</a:t>
            </a:r>
            <a:r>
              <a:rPr lang="en-US" altLang="el-GR" sz="1400" dirty="0">
                <a:latin typeface="Linux Libertine Mono O" charset="0"/>
              </a:rPr>
              <a:t>  STD_LOGIC;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Sz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       b : </a:t>
            </a:r>
            <a:r>
              <a:rPr lang="en-US" altLang="el-GR" sz="1400" b="1" dirty="0">
                <a:latin typeface="Linux Libertine Mono O" charset="0"/>
              </a:rPr>
              <a:t>out</a:t>
            </a:r>
            <a:r>
              <a:rPr lang="en-US" altLang="el-GR" sz="1400" dirty="0">
                <a:latin typeface="Linux Libertine Mono O" charset="0"/>
              </a:rPr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Sz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end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inv_comp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Sz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architecture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rtl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of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inv_comp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b="1" dirty="0">
                <a:latin typeface="Linux Libertine Mono O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Sz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begin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SzTx/>
              <a:buFontTx/>
              <a:buNone/>
            </a:pPr>
            <a:r>
              <a:rPr lang="en-US" altLang="el-GR" sz="1400" dirty="0">
                <a:latin typeface="Linux Libertine Mono O" charset="0"/>
              </a:rPr>
              <a:t>   b &lt;= </a:t>
            </a:r>
            <a:r>
              <a:rPr lang="en-US" altLang="el-GR" sz="1400" b="1" dirty="0">
                <a:latin typeface="Linux Libertine Mono O" charset="0"/>
              </a:rPr>
              <a:t>not</a:t>
            </a:r>
            <a:r>
              <a:rPr lang="en-US" altLang="el-GR" sz="1400" dirty="0">
                <a:latin typeface="Linux Libertine Mono O" charset="0"/>
              </a:rPr>
              <a:t> a;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SzTx/>
              <a:buFontTx/>
              <a:buNone/>
            </a:pPr>
            <a:r>
              <a:rPr lang="en-US" altLang="el-GR" sz="1400" b="1" dirty="0">
                <a:latin typeface="Linux Libertine Mono O" charset="0"/>
              </a:rPr>
              <a:t>end</a:t>
            </a:r>
            <a:r>
              <a:rPr lang="en-US" altLang="el-GR" sz="1400" dirty="0">
                <a:latin typeface="Linux Libertine Mono O" charset="0"/>
              </a:rPr>
              <a:t> </a:t>
            </a:r>
            <a:r>
              <a:rPr lang="en-US" altLang="el-GR" sz="1400" dirty="0" err="1">
                <a:latin typeface="Linux Libertine Mono O" charset="0"/>
              </a:rPr>
              <a:t>rtl</a:t>
            </a:r>
            <a:r>
              <a:rPr lang="en-US" altLang="el-GR" sz="1400" dirty="0">
                <a:latin typeface="Linux Libertine Mono O" charset="0"/>
              </a:rPr>
              <a:t>;</a:t>
            </a:r>
          </a:p>
        </p:txBody>
      </p:sp>
      <p:sp>
        <p:nvSpPr>
          <p:cNvPr id="11268" name="Date Placeholder 4">
            <a:extLst>
              <a:ext uri="{FF2B5EF4-FFF2-40B4-BE49-F238E27FC236}">
                <a16:creationId xmlns:a16="http://schemas.microsoft.com/office/drawing/2014/main" id="{17FE1E2B-258B-4E1A-AB6C-D5B8FB355A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11269" name="Footer Placeholder 5">
            <a:extLst>
              <a:ext uri="{FF2B5EF4-FFF2-40B4-BE49-F238E27FC236}">
                <a16:creationId xmlns:a16="http://schemas.microsoft.com/office/drawing/2014/main" id="{83C9A5C0-D1C5-4BF2-9A03-43BD106B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11270" name="Slide Number Placeholder 6">
            <a:extLst>
              <a:ext uri="{FF2B5EF4-FFF2-40B4-BE49-F238E27FC236}">
                <a16:creationId xmlns:a16="http://schemas.microsoft.com/office/drawing/2014/main" id="{894A3390-3061-4E96-A6BB-5F440153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C4673C-0D22-4EDB-92A0-EF49B20BBB54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152</a:t>
            </a:fld>
            <a:endParaRPr lang="en-US" altLang="el-GR" sz="1400">
              <a:cs typeface="DejaVu Sans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F825E8-A813-4162-AFE9-FC884DC1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19577"/>
            <a:ext cx="5029200" cy="28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921EB8C8-64E7-430B-ABFC-C52B27DF9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0000"/>
                </a:solidFill>
              </a:rPr>
              <a:t>Παράδειγμα </a:t>
            </a:r>
            <a:r>
              <a:rPr lang="en-US" altLang="el-GR">
                <a:solidFill>
                  <a:srgbClr val="CC0000"/>
                </a:solidFill>
              </a:rPr>
              <a:t>Multiplexer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56D19846-A89F-466F-AFEE-61150353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library</a:t>
            </a:r>
            <a:r>
              <a:rPr lang="en-US" altLang="el-GR" sz="1100" dirty="0">
                <a:latin typeface="Linux Libertine Mono O" charset="0"/>
              </a:rPr>
              <a:t> IEEE;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use</a:t>
            </a:r>
            <a:r>
              <a:rPr lang="en-US" altLang="el-GR" sz="1100" dirty="0">
                <a:latin typeface="Linux Libertine Mono O" charset="0"/>
              </a:rPr>
              <a:t> IEEE.std_logic_1164.</a:t>
            </a:r>
            <a:r>
              <a:rPr lang="en-US" altLang="el-GR" sz="1100" b="1" dirty="0">
                <a:latin typeface="Linux Libertine Mono O" charset="0"/>
              </a:rPr>
              <a:t>all</a:t>
            </a:r>
            <a:r>
              <a:rPr lang="en-US" altLang="el-GR" sz="1100" dirty="0">
                <a:latin typeface="Linux Libertine Mono O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endParaRPr lang="en-US" altLang="el-GR" sz="1100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entity</a:t>
            </a:r>
            <a:r>
              <a:rPr lang="en-US" altLang="el-GR" sz="1100" dirty="0">
                <a:latin typeface="Linux Libertine Mono O" charset="0"/>
              </a:rPr>
              <a:t> mux </a:t>
            </a:r>
            <a:r>
              <a:rPr lang="en-US" altLang="el-GR" sz="1100" b="1" dirty="0">
                <a:latin typeface="Linux Libertine Mono O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    </a:t>
            </a:r>
            <a:r>
              <a:rPr lang="en-US" altLang="el-GR" sz="1100" b="1" dirty="0">
                <a:latin typeface="Linux Libertine Mono O" charset="0"/>
              </a:rPr>
              <a:t>port</a:t>
            </a:r>
            <a:r>
              <a:rPr lang="en-US" altLang="el-GR" sz="1100" dirty="0">
                <a:latin typeface="Linux Libertine Mono O" charset="0"/>
              </a:rPr>
              <a:t> (d0, d1, </a:t>
            </a:r>
            <a:r>
              <a:rPr lang="en-US" altLang="el-GR" sz="1100" dirty="0" err="1">
                <a:latin typeface="Linux Libertine Mono O" charset="0"/>
              </a:rPr>
              <a:t>sel</a:t>
            </a:r>
            <a:r>
              <a:rPr lang="en-US" altLang="el-GR" sz="1100" dirty="0">
                <a:latin typeface="Linux Libertine Mono O" charset="0"/>
              </a:rPr>
              <a:t>: </a:t>
            </a:r>
            <a:r>
              <a:rPr lang="en-US" altLang="el-GR" sz="1100" b="1" dirty="0">
                <a:latin typeface="Linux Libertine Mono O" charset="0"/>
              </a:rPr>
              <a:t>in</a:t>
            </a:r>
            <a:r>
              <a:rPr lang="en-US" altLang="el-GR" sz="1100" dirty="0">
                <a:latin typeface="Linux Libertine Mono O" charset="0"/>
              </a:rPr>
              <a:t>  STD_LOGIC;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                    q: </a:t>
            </a:r>
            <a:r>
              <a:rPr lang="en-US" altLang="el-GR" sz="1100" b="1" dirty="0">
                <a:latin typeface="Linux Libertine Mono O" charset="0"/>
              </a:rPr>
              <a:t>out</a:t>
            </a:r>
            <a:r>
              <a:rPr lang="en-US" altLang="el-GR" sz="1100" dirty="0">
                <a:latin typeface="Linux Libertine Mono O" charset="0"/>
              </a:rPr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end</a:t>
            </a:r>
            <a:r>
              <a:rPr lang="en-US" altLang="el-GR" sz="1100" dirty="0">
                <a:latin typeface="Linux Libertine Mono O" charset="0"/>
              </a:rPr>
              <a:t> mux;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endParaRPr lang="en-US" altLang="el-GR" sz="1100" b="1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architecture</a:t>
            </a:r>
            <a:r>
              <a:rPr lang="en-US" altLang="el-GR" sz="1100" dirty="0">
                <a:latin typeface="Linux Libertine Mono O" charset="0"/>
              </a:rPr>
              <a:t> </a:t>
            </a:r>
            <a:r>
              <a:rPr lang="en-US" altLang="el-GR" sz="1100" dirty="0" err="1">
                <a:latin typeface="Linux Libertine Mono O" charset="0"/>
              </a:rPr>
              <a:t>mux_struct</a:t>
            </a:r>
            <a:r>
              <a:rPr lang="en-US" altLang="el-GR" sz="1100" dirty="0">
                <a:latin typeface="Linux Libertine Mono O" charset="0"/>
              </a:rPr>
              <a:t> </a:t>
            </a:r>
            <a:r>
              <a:rPr lang="en-US" altLang="el-GR" sz="1100" b="1" dirty="0">
                <a:latin typeface="Linux Libertine Mono O" charset="0"/>
              </a:rPr>
              <a:t>of</a:t>
            </a:r>
            <a:r>
              <a:rPr lang="en-US" altLang="el-GR" sz="1100" dirty="0">
                <a:latin typeface="Linux Libertine Mono O" charset="0"/>
              </a:rPr>
              <a:t> mux </a:t>
            </a:r>
            <a:r>
              <a:rPr lang="en-US" altLang="el-GR" sz="1100" b="1" dirty="0">
                <a:latin typeface="Linux Libertine Mono O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-- Component declaration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component</a:t>
            </a:r>
            <a:r>
              <a:rPr lang="en-US" altLang="el-GR" sz="1100" dirty="0">
                <a:latin typeface="Linux Libertine Mono O" charset="0"/>
              </a:rPr>
              <a:t> </a:t>
            </a:r>
            <a:r>
              <a:rPr lang="en-US" altLang="el-GR" sz="1100" dirty="0" err="1">
                <a:latin typeface="Linux Libertine Mono O" charset="0"/>
              </a:rPr>
              <a:t>and_comp</a:t>
            </a:r>
            <a:endParaRPr lang="en-US" altLang="el-GR" sz="1100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    </a:t>
            </a:r>
            <a:r>
              <a:rPr lang="en-US" altLang="el-GR" sz="1100" b="1" dirty="0">
                <a:latin typeface="Linux Libertine Mono O" charset="0"/>
              </a:rPr>
              <a:t>port</a:t>
            </a:r>
            <a:r>
              <a:rPr lang="en-US" altLang="el-GR" sz="1100" dirty="0">
                <a:latin typeface="Linux Libertine Mono O" charset="0"/>
              </a:rPr>
              <a:t> (a, b:  </a:t>
            </a:r>
            <a:r>
              <a:rPr lang="en-US" altLang="el-GR" sz="1100" b="1" dirty="0">
                <a:latin typeface="Linux Libertine Mono O" charset="0"/>
              </a:rPr>
              <a:t>in</a:t>
            </a:r>
            <a:r>
              <a:rPr lang="en-US" altLang="el-GR" sz="1100" dirty="0">
                <a:latin typeface="Linux Libertine Mono O" charset="0"/>
              </a:rPr>
              <a:t>  STD_LOGIC;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              c: </a:t>
            </a:r>
            <a:r>
              <a:rPr lang="en-US" altLang="el-GR" sz="1100" b="1" dirty="0">
                <a:latin typeface="Linux Libertine Mono O" charset="0"/>
              </a:rPr>
              <a:t>out</a:t>
            </a:r>
            <a:r>
              <a:rPr lang="en-US" altLang="el-GR" sz="1100" dirty="0">
                <a:latin typeface="Linux Libertine Mono O" charset="0"/>
              </a:rPr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end</a:t>
            </a:r>
            <a:r>
              <a:rPr lang="en-US" altLang="el-GR" sz="1100" dirty="0">
                <a:latin typeface="Linux Libertine Mono O" charset="0"/>
              </a:rPr>
              <a:t> component;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endParaRPr lang="en-US" altLang="el-GR" sz="1100" b="1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component</a:t>
            </a:r>
            <a:r>
              <a:rPr lang="en-US" altLang="el-GR" sz="1100" dirty="0">
                <a:latin typeface="Linux Libertine Mono O" charset="0"/>
              </a:rPr>
              <a:t> </a:t>
            </a:r>
            <a:r>
              <a:rPr lang="en-US" altLang="el-GR" sz="1100" dirty="0" err="1">
                <a:latin typeface="Linux Libertine Mono O" charset="0"/>
              </a:rPr>
              <a:t>or_comp</a:t>
            </a:r>
            <a:endParaRPr lang="en-US" altLang="el-GR" sz="1100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    </a:t>
            </a:r>
            <a:r>
              <a:rPr lang="en-US" altLang="el-GR" sz="1100" b="1" dirty="0">
                <a:latin typeface="Linux Libertine Mono O" charset="0"/>
              </a:rPr>
              <a:t>port</a:t>
            </a:r>
            <a:r>
              <a:rPr lang="en-US" altLang="el-GR" sz="1100" dirty="0">
                <a:latin typeface="Linux Libertine Mono O" charset="0"/>
              </a:rPr>
              <a:t> (a, b: </a:t>
            </a:r>
            <a:r>
              <a:rPr lang="en-US" altLang="el-GR" sz="1100" b="1" dirty="0">
                <a:latin typeface="Linux Libertine Mono O" charset="0"/>
              </a:rPr>
              <a:t>in</a:t>
            </a:r>
            <a:r>
              <a:rPr lang="en-US" altLang="el-GR" sz="1100" dirty="0">
                <a:latin typeface="Linux Libertine Mono O" charset="0"/>
              </a:rPr>
              <a:t>  STD_LOGIC;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             c: </a:t>
            </a:r>
            <a:r>
              <a:rPr lang="en-US" altLang="el-GR" sz="1100" b="1" dirty="0">
                <a:latin typeface="Linux Libertine Mono O" charset="0"/>
              </a:rPr>
              <a:t>out</a:t>
            </a:r>
            <a:r>
              <a:rPr lang="en-US" altLang="el-GR" sz="1100" dirty="0">
                <a:latin typeface="Linux Libertine Mono O" charset="0"/>
              </a:rPr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end</a:t>
            </a:r>
            <a:r>
              <a:rPr lang="en-US" altLang="el-GR" sz="1100" dirty="0">
                <a:latin typeface="Linux Libertine Mono O" charset="0"/>
              </a:rPr>
              <a:t> component;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endParaRPr lang="en-US" altLang="el-GR" sz="1100" b="1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component</a:t>
            </a:r>
            <a:r>
              <a:rPr lang="en-US" altLang="el-GR" sz="1100" dirty="0">
                <a:latin typeface="Linux Libertine Mono O" charset="0"/>
              </a:rPr>
              <a:t> </a:t>
            </a:r>
            <a:r>
              <a:rPr lang="en-US" altLang="el-GR" sz="1100" dirty="0" err="1">
                <a:latin typeface="Linux Libertine Mono O" charset="0"/>
              </a:rPr>
              <a:t>inv_comp</a:t>
            </a:r>
            <a:endParaRPr lang="en-US" altLang="el-GR" sz="1100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    </a:t>
            </a:r>
            <a:r>
              <a:rPr lang="en-US" altLang="el-GR" sz="1100" b="1" dirty="0">
                <a:latin typeface="Linux Libertine Mono O" charset="0"/>
              </a:rPr>
              <a:t>port</a:t>
            </a:r>
            <a:r>
              <a:rPr lang="en-US" altLang="el-GR" sz="1100" dirty="0">
                <a:latin typeface="Linux Libertine Mono O" charset="0"/>
              </a:rPr>
              <a:t> (a : </a:t>
            </a:r>
            <a:r>
              <a:rPr lang="en-US" altLang="el-GR" sz="1100" b="1" dirty="0">
                <a:latin typeface="Linux Libertine Mono O" charset="0"/>
              </a:rPr>
              <a:t>in</a:t>
            </a:r>
            <a:r>
              <a:rPr lang="en-US" altLang="el-GR" sz="1100" dirty="0">
                <a:latin typeface="Linux Libertine Mono O" charset="0"/>
              </a:rPr>
              <a:t>  STD_LOGIC;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dirty="0">
                <a:latin typeface="Linux Libertine Mono O" charset="0"/>
              </a:rPr>
              <a:t>          b : </a:t>
            </a:r>
            <a:r>
              <a:rPr lang="en-US" altLang="el-GR" sz="1100" b="1" dirty="0">
                <a:latin typeface="Linux Libertine Mono O" charset="0"/>
              </a:rPr>
              <a:t>out</a:t>
            </a:r>
            <a:r>
              <a:rPr lang="en-US" altLang="el-GR" sz="1100" dirty="0">
                <a:latin typeface="Linux Libertine Mono O" charset="0"/>
              </a:rPr>
              <a:t> STD_LOGIC);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end</a:t>
            </a:r>
            <a:r>
              <a:rPr lang="en-US" altLang="el-GR" sz="1100" dirty="0">
                <a:latin typeface="Linux Libertine Mono O" charset="0"/>
              </a:rPr>
              <a:t> component;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endParaRPr lang="en-US" altLang="el-GR" sz="1100" b="1" dirty="0">
              <a:latin typeface="Linux Libertine Mono O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el-GR" sz="1100" b="1" dirty="0">
                <a:latin typeface="Linux Libertine Mono O" charset="0"/>
              </a:rPr>
              <a:t>signal</a:t>
            </a:r>
            <a:r>
              <a:rPr lang="en-US" altLang="el-GR" sz="1100" dirty="0">
                <a:latin typeface="Linux Libertine Mono O" charset="0"/>
              </a:rPr>
              <a:t> i1, i2, </a:t>
            </a:r>
            <a:r>
              <a:rPr lang="en-US" altLang="el-GR" sz="1100" dirty="0" err="1">
                <a:latin typeface="Linux Libertine Mono O" charset="0"/>
              </a:rPr>
              <a:t>sel_n</a:t>
            </a:r>
            <a:r>
              <a:rPr lang="en-US" altLang="el-GR" sz="1100" dirty="0">
                <a:latin typeface="Linux Libertine Mono O" charset="0"/>
              </a:rPr>
              <a:t> : STD_LOGIC;</a:t>
            </a:r>
          </a:p>
        </p:txBody>
      </p:sp>
      <p:sp>
        <p:nvSpPr>
          <p:cNvPr id="13316" name="Date Placeholder 4">
            <a:extLst>
              <a:ext uri="{FF2B5EF4-FFF2-40B4-BE49-F238E27FC236}">
                <a16:creationId xmlns:a16="http://schemas.microsoft.com/office/drawing/2014/main" id="{8CD745D7-306E-422C-A5C9-51BA2BE125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13317" name="Footer Placeholder 5">
            <a:extLst>
              <a:ext uri="{FF2B5EF4-FFF2-40B4-BE49-F238E27FC236}">
                <a16:creationId xmlns:a16="http://schemas.microsoft.com/office/drawing/2014/main" id="{6958A8A9-94C9-44A0-9E81-34B27EA0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13318" name="Slide Number Placeholder 6">
            <a:extLst>
              <a:ext uri="{FF2B5EF4-FFF2-40B4-BE49-F238E27FC236}">
                <a16:creationId xmlns:a16="http://schemas.microsoft.com/office/drawing/2014/main" id="{9D26A14B-24C4-4170-8F13-977A6D73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741ADD-1A2E-418E-BECE-EBD7CF79E936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153</a:t>
            </a:fld>
            <a:endParaRPr lang="en-US" altLang="el-GR" sz="1400">
              <a:cs typeface="DejaVu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22830-E4A7-4EC6-82FE-149D6D8A4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19577"/>
            <a:ext cx="5029200" cy="28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C270F673-B270-47D3-933F-C5C01275E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dirty="0">
                <a:solidFill>
                  <a:srgbClr val="CC0000"/>
                </a:solidFill>
              </a:rPr>
              <a:t>Παράδειγμα </a:t>
            </a:r>
            <a:r>
              <a:rPr lang="en-US" altLang="el-GR" dirty="0">
                <a:solidFill>
                  <a:srgbClr val="CC0000"/>
                </a:solidFill>
              </a:rPr>
              <a:t>Multiplexer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2A262C9E-F5DF-4959-B35F-7FD526D79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/>
              </a:rPr>
              <a:t>-- Component Specification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/>
              </a:rPr>
              <a:t>for</a:t>
            </a:r>
            <a:r>
              <a:rPr lang="en-US" altLang="el-GR" sz="1400" dirty="0">
                <a:latin typeface="Linux Libertine Mono O"/>
              </a:rPr>
              <a:t> U1        : </a:t>
            </a:r>
            <a:r>
              <a:rPr lang="en-US" altLang="el-GR" sz="1400" dirty="0" err="1">
                <a:latin typeface="Linux Libertine Mono O"/>
              </a:rPr>
              <a:t>inv_comp</a:t>
            </a:r>
            <a:r>
              <a:rPr lang="en-US" altLang="el-GR" sz="1400" dirty="0">
                <a:latin typeface="Linux Libertine Mono O"/>
              </a:rPr>
              <a:t>  </a:t>
            </a:r>
            <a:r>
              <a:rPr lang="en-US" altLang="el-GR" sz="1400" b="1" dirty="0">
                <a:latin typeface="Linux Libertine Mono O"/>
              </a:rPr>
              <a:t>Use Entity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dirty="0" err="1">
                <a:latin typeface="Linux Libertine Mono O"/>
              </a:rPr>
              <a:t>work.inv_comp</a:t>
            </a:r>
            <a:r>
              <a:rPr lang="en-US" altLang="el-GR" sz="1400" dirty="0">
                <a:latin typeface="Linux Libertine Mono O"/>
              </a:rPr>
              <a:t>(</a:t>
            </a:r>
            <a:r>
              <a:rPr lang="en-US" altLang="el-GR" sz="1400" dirty="0" err="1">
                <a:latin typeface="Linux Libertine Mono O"/>
              </a:rPr>
              <a:t>rtl</a:t>
            </a:r>
            <a:r>
              <a:rPr lang="en-US" altLang="el-GR" sz="1400" dirty="0">
                <a:latin typeface="Linux Libertine Mono O"/>
              </a:rPr>
              <a:t>);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/>
              </a:rPr>
              <a:t>for</a:t>
            </a:r>
            <a:r>
              <a:rPr lang="en-US" altLang="el-GR" sz="1400" dirty="0">
                <a:latin typeface="Linux Libertine Mono O"/>
              </a:rPr>
              <a:t> U2, U3 : </a:t>
            </a:r>
            <a:r>
              <a:rPr lang="en-US" altLang="el-GR" sz="1400" dirty="0" err="1">
                <a:latin typeface="Linux Libertine Mono O"/>
              </a:rPr>
              <a:t>and_comp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b="1" dirty="0">
                <a:latin typeface="Linux Libertine Mono O"/>
              </a:rPr>
              <a:t>Use Entity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dirty="0" err="1">
                <a:latin typeface="Linux Libertine Mono O"/>
              </a:rPr>
              <a:t>work.and_comp</a:t>
            </a:r>
            <a:r>
              <a:rPr lang="en-US" altLang="el-GR" sz="1400" dirty="0">
                <a:latin typeface="Linux Libertine Mono O"/>
              </a:rPr>
              <a:t>(</a:t>
            </a:r>
            <a:r>
              <a:rPr lang="en-US" altLang="el-GR" sz="1400" dirty="0" err="1">
                <a:latin typeface="Linux Libertine Mono O"/>
              </a:rPr>
              <a:t>rtl</a:t>
            </a:r>
            <a:r>
              <a:rPr lang="en-US" altLang="el-GR" sz="1400" dirty="0">
                <a:latin typeface="Linux Libertine Mono O"/>
              </a:rPr>
              <a:t>);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/>
              </a:rPr>
              <a:t>for</a:t>
            </a:r>
            <a:r>
              <a:rPr lang="en-US" altLang="el-GR" sz="1400" dirty="0">
                <a:latin typeface="Linux Libertine Mono O"/>
              </a:rPr>
              <a:t> U4        :  </a:t>
            </a:r>
            <a:r>
              <a:rPr lang="en-US" altLang="el-GR" sz="1400" dirty="0" err="1">
                <a:latin typeface="Linux Libertine Mono O"/>
              </a:rPr>
              <a:t>or_comp</a:t>
            </a:r>
            <a:r>
              <a:rPr lang="en-US" altLang="el-GR" sz="1400" dirty="0">
                <a:latin typeface="Linux Libertine Mono O"/>
              </a:rPr>
              <a:t>   </a:t>
            </a:r>
            <a:r>
              <a:rPr lang="en-US" altLang="el-GR" sz="1400" b="1" dirty="0">
                <a:latin typeface="Linux Libertine Mono O"/>
              </a:rPr>
              <a:t>Use Entity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dirty="0" err="1">
                <a:latin typeface="Linux Libertine Mono O"/>
              </a:rPr>
              <a:t>work.or_comp</a:t>
            </a:r>
            <a:r>
              <a:rPr lang="en-US" altLang="el-GR" sz="1400" dirty="0">
                <a:latin typeface="Linux Libertine Mono O"/>
              </a:rPr>
              <a:t>(</a:t>
            </a:r>
            <a:r>
              <a:rPr lang="en-US" altLang="el-GR" sz="1400" dirty="0" err="1">
                <a:latin typeface="Linux Libertine Mono O"/>
              </a:rPr>
              <a:t>rtl</a:t>
            </a:r>
            <a:r>
              <a:rPr lang="en-US" altLang="el-GR" sz="1400" dirty="0">
                <a:latin typeface="Linux Libertine Mono O"/>
              </a:rPr>
              <a:t>);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en-US" altLang="el-GR" sz="1400" dirty="0">
              <a:latin typeface="Linux Libertine Mono O"/>
            </a:endParaRP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/>
              </a:rPr>
              <a:t>begin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/>
              </a:rPr>
              <a:t>  -- Component instantiation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/>
              </a:rPr>
              <a:t>  U1 : </a:t>
            </a:r>
            <a:r>
              <a:rPr lang="en-US" altLang="el-GR" sz="1400" dirty="0" err="1">
                <a:latin typeface="Linux Libertine Mono O"/>
              </a:rPr>
              <a:t>inv_comp</a:t>
            </a:r>
            <a:r>
              <a:rPr lang="en-US" altLang="el-GR" sz="1400" dirty="0">
                <a:latin typeface="Linux Libertine Mono O"/>
              </a:rPr>
              <a:t>  </a:t>
            </a:r>
            <a:r>
              <a:rPr lang="en-US" altLang="el-GR" sz="1400" b="1" dirty="0">
                <a:latin typeface="Linux Libertine Mono O"/>
              </a:rPr>
              <a:t>port map</a:t>
            </a:r>
            <a:r>
              <a:rPr lang="en-US" altLang="el-GR" sz="1400" dirty="0">
                <a:latin typeface="Linux Libertine Mono O"/>
              </a:rPr>
              <a:t>(</a:t>
            </a:r>
            <a:r>
              <a:rPr lang="en-US" altLang="el-GR" sz="1400" dirty="0" err="1">
                <a:latin typeface="Linux Libertine Mono O"/>
              </a:rPr>
              <a:t>sel,sel_n</a:t>
            </a:r>
            <a:r>
              <a:rPr lang="en-US" altLang="el-GR" sz="1400" dirty="0">
                <a:latin typeface="Linux Libertine Mono O"/>
              </a:rPr>
              <a:t>);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/>
              </a:rPr>
              <a:t>  U2 : </a:t>
            </a:r>
            <a:r>
              <a:rPr lang="en-US" altLang="el-GR" sz="1400" dirty="0" err="1">
                <a:latin typeface="Linux Libertine Mono O"/>
              </a:rPr>
              <a:t>and_comp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b="1" dirty="0">
                <a:latin typeface="Linux Libertine Mono O"/>
              </a:rPr>
              <a:t>port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b="1" dirty="0">
                <a:latin typeface="Linux Libertine Mono O"/>
              </a:rPr>
              <a:t>map</a:t>
            </a:r>
            <a:r>
              <a:rPr lang="en-US" altLang="el-GR" sz="1400" dirty="0">
                <a:latin typeface="Linux Libertine Mono O"/>
              </a:rPr>
              <a:t>(d0,sel,i1);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/>
              </a:rPr>
              <a:t>  U3 : </a:t>
            </a:r>
            <a:r>
              <a:rPr lang="en-US" altLang="el-GR" sz="1400" dirty="0" err="1">
                <a:latin typeface="Linux Libertine Mono O"/>
              </a:rPr>
              <a:t>and_comp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b="1" dirty="0">
                <a:latin typeface="Linux Libertine Mono O"/>
              </a:rPr>
              <a:t>port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b="1" dirty="0">
                <a:latin typeface="Linux Libertine Mono O"/>
              </a:rPr>
              <a:t>map</a:t>
            </a:r>
            <a:r>
              <a:rPr lang="en-US" altLang="el-GR" sz="1400" dirty="0">
                <a:latin typeface="Linux Libertine Mono O"/>
              </a:rPr>
              <a:t>(sel_n,d1,i2);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dirty="0">
                <a:latin typeface="Linux Libertine Mono O"/>
              </a:rPr>
              <a:t>  U4 :  </a:t>
            </a:r>
            <a:r>
              <a:rPr lang="en-US" altLang="el-GR" sz="1400" dirty="0" err="1">
                <a:latin typeface="Linux Libertine Mono O"/>
              </a:rPr>
              <a:t>or_comp</a:t>
            </a:r>
            <a:r>
              <a:rPr lang="en-US" altLang="el-GR" sz="1400" dirty="0">
                <a:latin typeface="Linux Libertine Mono O"/>
              </a:rPr>
              <a:t>   </a:t>
            </a:r>
            <a:r>
              <a:rPr lang="en-US" altLang="el-GR" sz="1400" b="1" dirty="0">
                <a:latin typeface="Linux Libertine Mono O"/>
              </a:rPr>
              <a:t>port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b="1" dirty="0">
                <a:latin typeface="Linux Libertine Mono O"/>
              </a:rPr>
              <a:t>map</a:t>
            </a:r>
            <a:r>
              <a:rPr lang="en-US" altLang="el-GR" sz="1400" dirty="0">
                <a:latin typeface="Linux Libertine Mono O"/>
              </a:rPr>
              <a:t>(i1,i2,q);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l-GR" sz="1400" b="1" dirty="0">
                <a:latin typeface="Linux Libertine Mono O"/>
              </a:rPr>
              <a:t>end</a:t>
            </a:r>
            <a:r>
              <a:rPr lang="en-US" altLang="el-GR" sz="1400" dirty="0">
                <a:latin typeface="Linux Libertine Mono O"/>
              </a:rPr>
              <a:t> </a:t>
            </a:r>
            <a:r>
              <a:rPr lang="en-US" altLang="el-GR" sz="1400" dirty="0" err="1">
                <a:latin typeface="Linux Libertine Mono O"/>
              </a:rPr>
              <a:t>mux_struct</a:t>
            </a:r>
            <a:r>
              <a:rPr lang="en-US" altLang="el-GR" sz="1400" dirty="0">
                <a:latin typeface="Linux Libertine Mono O"/>
              </a:rPr>
              <a:t>;</a:t>
            </a:r>
          </a:p>
        </p:txBody>
      </p:sp>
      <p:sp>
        <p:nvSpPr>
          <p:cNvPr id="15364" name="Date Placeholder 4">
            <a:extLst>
              <a:ext uri="{FF2B5EF4-FFF2-40B4-BE49-F238E27FC236}">
                <a16:creationId xmlns:a16="http://schemas.microsoft.com/office/drawing/2014/main" id="{5A1993A2-42C8-4B23-BF2F-1E7DBCEC1F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15365" name="Footer Placeholder 5">
            <a:extLst>
              <a:ext uri="{FF2B5EF4-FFF2-40B4-BE49-F238E27FC236}">
                <a16:creationId xmlns:a16="http://schemas.microsoft.com/office/drawing/2014/main" id="{2A729B41-7ED5-4632-BDA4-06B80F53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15366" name="Slide Number Placeholder 6">
            <a:extLst>
              <a:ext uri="{FF2B5EF4-FFF2-40B4-BE49-F238E27FC236}">
                <a16:creationId xmlns:a16="http://schemas.microsoft.com/office/drawing/2014/main" id="{17495D39-E1C4-498A-80D3-948CA417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8E8A5E-9C40-40B5-8DDF-D5C32E27B8B1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154</a:t>
            </a:fld>
            <a:endParaRPr lang="en-US" altLang="el-GR" sz="1400">
              <a:cs typeface="DejaVu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3FD6E-E032-414F-B29F-4DE3C26B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19577"/>
            <a:ext cx="5029200" cy="28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>
            <a:extLst>
              <a:ext uri="{FF2B5EF4-FFF2-40B4-BE49-F238E27FC236}">
                <a16:creationId xmlns:a16="http://schemas.microsoft.com/office/drawing/2014/main" id="{A90F1BD1-5DC4-4A55-BD32-620EA64F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Date Placeholder 4">
            <a:extLst>
              <a:ext uri="{FF2B5EF4-FFF2-40B4-BE49-F238E27FC236}">
                <a16:creationId xmlns:a16="http://schemas.microsoft.com/office/drawing/2014/main" id="{EB5C073B-A5D7-4785-A459-13E42A8533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17413" name="Footer Placeholder 5">
            <a:extLst>
              <a:ext uri="{FF2B5EF4-FFF2-40B4-BE49-F238E27FC236}">
                <a16:creationId xmlns:a16="http://schemas.microsoft.com/office/drawing/2014/main" id="{E4ACB99B-39C9-4F57-88EA-0AB7D79B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17414" name="Slide Number Placeholder 6">
            <a:extLst>
              <a:ext uri="{FF2B5EF4-FFF2-40B4-BE49-F238E27FC236}">
                <a16:creationId xmlns:a16="http://schemas.microsoft.com/office/drawing/2014/main" id="{70D62FD3-8A2C-47EE-89B8-BFE17D48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01EE22-5F3F-4724-9B59-A717ACF5984A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155</a:t>
            </a:fld>
            <a:endParaRPr lang="en-US" altLang="el-GR" sz="1400">
              <a:cs typeface="DejaVu Sans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2AADE5D-53E3-4BA5-8D64-B60BA384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dirty="0">
                <a:solidFill>
                  <a:srgbClr val="CC0000"/>
                </a:solidFill>
              </a:rPr>
              <a:t>Παράδειγμα </a:t>
            </a:r>
            <a:r>
              <a:rPr lang="en-US" altLang="el-GR" dirty="0">
                <a:solidFill>
                  <a:srgbClr val="CC0000"/>
                </a:solidFill>
              </a:rPr>
              <a:t>Multiplexer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46C43706-3BEC-4468-A639-8A3FAA11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>
                <a:solidFill>
                  <a:srgbClr val="CC0000"/>
                </a:solidFill>
              </a:rPr>
              <a:t>Component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F8A50611-9444-49CA-AC76-E8A46136B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Ένα </a:t>
            </a:r>
            <a:r>
              <a:rPr lang="en-US" altLang="el-GR" sz="2000" b="1"/>
              <a:t>component</a:t>
            </a:r>
            <a:r>
              <a:rPr lang="en-US" altLang="el-GR" sz="2000"/>
              <a:t> </a:t>
            </a:r>
            <a:r>
              <a:rPr lang="el-GR" altLang="el-GR" sz="2000"/>
              <a:t>δηλώνεται  μεταξύ του </a:t>
            </a:r>
            <a:r>
              <a:rPr lang="en-US" altLang="el-GR" sz="2000" u="sng"/>
              <a:t>architecture</a:t>
            </a:r>
            <a:r>
              <a:rPr lang="en-US" altLang="el-GR" sz="2000"/>
              <a:t> </a:t>
            </a:r>
            <a:r>
              <a:rPr lang="el-GR" altLang="el-GR" sz="2000"/>
              <a:t>και του </a:t>
            </a:r>
            <a:r>
              <a:rPr lang="en-US" altLang="el-GR" sz="2000" u="sng"/>
              <a:t>begin</a:t>
            </a:r>
            <a:r>
              <a:rPr lang="el-GR" altLang="el-GR" sz="2000"/>
              <a:t>,</a:t>
            </a:r>
            <a:br>
              <a:rPr lang="el-GR" altLang="el-GR" sz="2000"/>
            </a:br>
            <a:r>
              <a:rPr lang="el-GR" altLang="el-GR" sz="2000"/>
              <a:t>στο συντρέχον </a:t>
            </a:r>
            <a:r>
              <a:rPr lang="en-US" altLang="el-GR" sz="2000"/>
              <a:t>(concurrent) </a:t>
            </a:r>
            <a:r>
              <a:rPr lang="el-GR" altLang="el-GR" sz="2000"/>
              <a:t>μέρος του κώδικα.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Char char="•"/>
            </a:pPr>
            <a:r>
              <a:rPr lang="el-GR" altLang="el-GR" sz="2000"/>
              <a:t>Η σειρά με την οποία δηλώνουμε τα </a:t>
            </a:r>
            <a:r>
              <a:rPr lang="en-US" altLang="el-GR" sz="2000"/>
              <a:t>signals </a:t>
            </a:r>
            <a:r>
              <a:rPr lang="el-GR" altLang="el-GR" sz="2000"/>
              <a:t>στην εντολή </a:t>
            </a:r>
            <a:r>
              <a:rPr lang="en-US" altLang="el-GR" sz="2000"/>
              <a:t>port</a:t>
            </a:r>
            <a:r>
              <a:rPr lang="el-GR" altLang="el-GR" sz="2000"/>
              <a:t> πρέπει να είναι </a:t>
            </a:r>
            <a:r>
              <a:rPr lang="el-GR" altLang="el-GR" sz="2000" u="sng"/>
              <a:t>ακριβώς η ίδια</a:t>
            </a:r>
            <a:r>
              <a:rPr lang="el-GR" altLang="el-GR" sz="2000"/>
              <a:t> όπως στην </a:t>
            </a:r>
            <a:r>
              <a:rPr lang="en-US" altLang="el-GR" sz="2000"/>
              <a:t>entity </a:t>
            </a:r>
            <a:r>
              <a:rPr lang="el-GR" altLang="el-GR" sz="2000"/>
              <a:t>του </a:t>
            </a:r>
            <a:r>
              <a:rPr lang="en-US" altLang="el-GR" sz="2000"/>
              <a:t>component,</a:t>
            </a:r>
            <a:br>
              <a:rPr lang="el-GR" altLang="el-GR" sz="2000"/>
            </a:br>
            <a:r>
              <a:rPr lang="el-GR" altLang="el-GR" sz="2000"/>
              <a:t>διαφορετικά θα παρουσιαστεί λάθος στο </a:t>
            </a:r>
            <a:r>
              <a:rPr lang="en-US" altLang="el-GR" sz="2000"/>
              <a:t>compilation.</a:t>
            </a:r>
            <a:r>
              <a:rPr lang="el-GR" altLang="el-GR" sz="2000"/>
              <a:t> </a:t>
            </a:r>
          </a:p>
          <a:p>
            <a:pPr eaLnBrk="1" hangingPunct="1">
              <a:spcBef>
                <a:spcPts val="500"/>
              </a:spcBef>
            </a:pPr>
            <a:endParaRPr lang="en-US" altLang="el-GR" sz="2000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308F6B28-FDD2-4A29-AD8E-DA69337D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70866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Date Placeholder 4">
            <a:extLst>
              <a:ext uri="{FF2B5EF4-FFF2-40B4-BE49-F238E27FC236}">
                <a16:creationId xmlns:a16="http://schemas.microsoft.com/office/drawing/2014/main" id="{B0BC80CF-8831-45B8-92D3-0CAC451E86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400">
                <a:cs typeface="DejaVu Sans" charset="0"/>
              </a:rPr>
              <a:t>02/12/2020</a:t>
            </a:r>
            <a:endParaRPr lang="en-US" altLang="el-GR" sz="1400">
              <a:cs typeface="DejaVu Sans" charset="0"/>
            </a:endParaRPr>
          </a:p>
        </p:txBody>
      </p:sp>
      <p:sp>
        <p:nvSpPr>
          <p:cNvPr id="19462" name="Footer Placeholder 5">
            <a:extLst>
              <a:ext uri="{FF2B5EF4-FFF2-40B4-BE49-F238E27FC236}">
                <a16:creationId xmlns:a16="http://schemas.microsoft.com/office/drawing/2014/main" id="{A85B89FD-E95D-4E19-9C2B-99268EC2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cs typeface="DejaVu Sans" charset="0"/>
              </a:rPr>
              <a:t>Structural VHDL</a:t>
            </a:r>
          </a:p>
        </p:txBody>
      </p:sp>
      <p:sp>
        <p:nvSpPr>
          <p:cNvPr id="19463" name="Slide Number Placeholder 6">
            <a:extLst>
              <a:ext uri="{FF2B5EF4-FFF2-40B4-BE49-F238E27FC236}">
                <a16:creationId xmlns:a16="http://schemas.microsoft.com/office/drawing/2014/main" id="{431E8EB6-8194-4499-985C-2892F820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D6ED4D-D6D2-4C41-B92F-7B8ED168F47F}" type="slidenum">
              <a:rPr lang="en-US" altLang="el-GR" sz="1400" smtClean="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156</a:t>
            </a:fld>
            <a:endParaRPr lang="en-US" altLang="el-GR" sz="1400">
              <a:cs typeface="DejaVu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Noto Sans CJK SC"/>
      </a:majorFont>
      <a:minorFont>
        <a:latin typeface="Times New Roman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2321</Words>
  <Application>Microsoft Office PowerPoint</Application>
  <PresentationFormat>On-screen Show (4:3)</PresentationFormat>
  <Paragraphs>465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Linux Libertine Mono 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VHDL</dc:title>
  <dc:creator>Ιωάννης Παπαδόπουλος</dc:creator>
  <cp:lastModifiedBy>ΙΩΑΝΝΗΣ ΠΑΠΑΔΟΠΟΥΛΟΣ</cp:lastModifiedBy>
  <cp:revision>77</cp:revision>
  <cp:lastPrinted>1601-01-01T00:00:00Z</cp:lastPrinted>
  <dcterms:created xsi:type="dcterms:W3CDTF">2001-02-05T11:14:24Z</dcterms:created>
  <dcterms:modified xsi:type="dcterms:W3CDTF">2020-12-03T12:44:16Z</dcterms:modified>
</cp:coreProperties>
</file>